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28"/>
  </p:notesMasterIdLst>
  <p:handoutMasterIdLst>
    <p:handoutMasterId r:id="rId29"/>
  </p:handoutMasterIdLst>
  <p:sldIdLst>
    <p:sldId id="256" r:id="rId5"/>
    <p:sldId id="449" r:id="rId6"/>
    <p:sldId id="447" r:id="rId7"/>
    <p:sldId id="466" r:id="rId8"/>
    <p:sldId id="450" r:id="rId9"/>
    <p:sldId id="451" r:id="rId10"/>
    <p:sldId id="452" r:id="rId11"/>
    <p:sldId id="453" r:id="rId12"/>
    <p:sldId id="454" r:id="rId13"/>
    <p:sldId id="455" r:id="rId14"/>
    <p:sldId id="456" r:id="rId15"/>
    <p:sldId id="457" r:id="rId16"/>
    <p:sldId id="458" r:id="rId17"/>
    <p:sldId id="459" r:id="rId18"/>
    <p:sldId id="460" r:id="rId19"/>
    <p:sldId id="461" r:id="rId20"/>
    <p:sldId id="462" r:id="rId21"/>
    <p:sldId id="463" r:id="rId22"/>
    <p:sldId id="464" r:id="rId23"/>
    <p:sldId id="465" r:id="rId24"/>
    <p:sldId id="467" r:id="rId25"/>
    <p:sldId id="468" r:id="rId26"/>
    <p:sldId id="46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Bocchino" initials="AB" lastIdx="4" clrIdx="0">
    <p:extLst>
      <p:ext uri="{19B8F6BF-5375-455C-9EA6-DF929625EA0E}">
        <p15:presenceInfo xmlns:p15="http://schemas.microsoft.com/office/powerpoint/2012/main" userId="S-1-5-21-1244020187-519449412-911163043-17869" providerId="AD"/>
      </p:ext>
    </p:extLst>
  </p:cmAuthor>
  <p:cmAuthor id="2" name="Gian Tavares" initials="GT" lastIdx="51" clrIdx="1">
    <p:extLst>
      <p:ext uri="{19B8F6BF-5375-455C-9EA6-DF929625EA0E}">
        <p15:presenceInfo xmlns:p15="http://schemas.microsoft.com/office/powerpoint/2012/main" userId="S-1-5-21-1244020187-519449412-911163043-172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8431"/>
    <a:srgbClr val="57AC40"/>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89"/>
    <p:restoredTop sz="86411"/>
  </p:normalViewPr>
  <p:slideViewPr>
    <p:cSldViewPr snapToGrid="0">
      <p:cViewPr varScale="1">
        <p:scale>
          <a:sx n="54" d="100"/>
          <a:sy n="54" d="100"/>
        </p:scale>
        <p:origin x="1040"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9AFAD3-F3BD-4395-8F77-9999A3AF0AE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F1A46B-586F-4CBE-9952-6BEDC6089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A48505-E7EB-4B8F-BF8D-66EAD648D0DD}" type="datetimeFigureOut">
              <a:rPr lang="en-US" smtClean="0"/>
              <a:t>4/7/2021</a:t>
            </a:fld>
            <a:endParaRPr lang="en-US" dirty="0"/>
          </a:p>
        </p:txBody>
      </p:sp>
      <p:sp>
        <p:nvSpPr>
          <p:cNvPr id="4" name="Footer Placeholder 3">
            <a:extLst>
              <a:ext uri="{FF2B5EF4-FFF2-40B4-BE49-F238E27FC236}">
                <a16:creationId xmlns:a16="http://schemas.microsoft.com/office/drawing/2014/main" id="{AABE23D6-7DAB-4005-B034-4AFEE3EA5A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2F3BB4C-A847-42FD-8740-E25E0B7BB7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379F10-0CE8-46B5-BCEC-A8D128FCB864}" type="slidenum">
              <a:rPr lang="en-US" smtClean="0"/>
              <a:t>‹#›</a:t>
            </a:fld>
            <a:endParaRPr lang="en-US" dirty="0"/>
          </a:p>
        </p:txBody>
      </p:sp>
    </p:spTree>
    <p:extLst>
      <p:ext uri="{BB962C8B-B14F-4D97-AF65-F5344CB8AC3E}">
        <p14:creationId xmlns:p14="http://schemas.microsoft.com/office/powerpoint/2010/main" val="2193133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E9712-CA5B-8E48-8425-06DF5F68B858}" type="datetimeFigureOut">
              <a:rPr lang="en-US" smtClean="0"/>
              <a:t>4/7/2021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E9810-0F59-234B-9237-31EE807F066D}" type="slidenum">
              <a:rPr lang="en-US" smtClean="0"/>
              <a:t>‹#›</a:t>
            </a:fld>
            <a:endParaRPr lang="en-US" dirty="0"/>
          </a:p>
        </p:txBody>
      </p:sp>
    </p:spTree>
    <p:extLst>
      <p:ext uri="{BB962C8B-B14F-4D97-AF65-F5344CB8AC3E}">
        <p14:creationId xmlns:p14="http://schemas.microsoft.com/office/powerpoint/2010/main" val="388912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86B7D5-9D73-41BF-83DA-82B7B0CE3957}"/>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a:extLst>
              <a:ext uri="{FF2B5EF4-FFF2-40B4-BE49-F238E27FC236}">
                <a16:creationId xmlns:a16="http://schemas.microsoft.com/office/drawing/2014/main" id="{C5E2048F-5A58-44FC-BB6B-8004B92565BB}"/>
              </a:ext>
            </a:extLst>
          </p:cNvPr>
          <p:cNvSpPr>
            <a:spLocks noGrp="1"/>
          </p:cNvSpPr>
          <p:nvPr>
            <p:ph type="ctrTitle" hasCustomPrompt="1"/>
          </p:nvPr>
        </p:nvSpPr>
        <p:spPr>
          <a:xfrm>
            <a:off x="292822" y="1122365"/>
            <a:ext cx="8558357" cy="1220787"/>
          </a:xfrm>
        </p:spPr>
        <p:txBody>
          <a:bodyPr anchor="b">
            <a:normAutofit/>
          </a:bodyPr>
          <a:lstStyle>
            <a:lvl1pPr algn="ctr">
              <a:defRPr sz="5000" b="1" i="0">
                <a:solidFill>
                  <a:schemeClr val="bg1"/>
                </a:solidFill>
                <a:latin typeface="Arial" panose="020B0604020202020204" pitchFamily="34" charset="0"/>
                <a:cs typeface="Arial" panose="020B0604020202020204" pitchFamily="34" charset="0"/>
              </a:defRPr>
            </a:lvl1pPr>
          </a:lstStyle>
          <a:p>
            <a:r>
              <a:rPr lang="en-US"/>
              <a:t>Title</a:t>
            </a:r>
          </a:p>
        </p:txBody>
      </p:sp>
      <p:pic>
        <p:nvPicPr>
          <p:cNvPr id="5" name="Picture 4">
            <a:extLst>
              <a:ext uri="{FF2B5EF4-FFF2-40B4-BE49-F238E27FC236}">
                <a16:creationId xmlns:a16="http://schemas.microsoft.com/office/drawing/2014/main" id="{D1F19E53-3E23-440A-8EE7-959664248F9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pic>
        <p:nvPicPr>
          <p:cNvPr id="8" name="Picture 7">
            <a:extLst>
              <a:ext uri="{FF2B5EF4-FFF2-40B4-BE49-F238E27FC236}">
                <a16:creationId xmlns:a16="http://schemas.microsoft.com/office/drawing/2014/main" id="{34AFC965-3E1A-4301-B9EF-34541341D096}"/>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Tree>
    <p:extLst>
      <p:ext uri="{BB962C8B-B14F-4D97-AF65-F5344CB8AC3E}">
        <p14:creationId xmlns:p14="http://schemas.microsoft.com/office/powerpoint/2010/main" val="2731951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2613DF3-AFC5-E94B-8457-4F038DF15581}"/>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a:extLst>
              <a:ext uri="{FF2B5EF4-FFF2-40B4-BE49-F238E27FC236}">
                <a16:creationId xmlns:a16="http://schemas.microsoft.com/office/drawing/2014/main" id="{0003B7A3-0E25-DD44-981E-05529E199B0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sp>
        <p:nvSpPr>
          <p:cNvPr id="6" name="Text Placeholder 5">
            <a:extLst>
              <a:ext uri="{FF2B5EF4-FFF2-40B4-BE49-F238E27FC236}">
                <a16:creationId xmlns:a16="http://schemas.microsoft.com/office/drawing/2014/main" id="{3BB55A5C-60F8-44DB-948C-104DD56B3B6F}"/>
              </a:ext>
            </a:extLst>
          </p:cNvPr>
          <p:cNvSpPr>
            <a:spLocks noGrp="1"/>
          </p:cNvSpPr>
          <p:nvPr>
            <p:ph type="body" sz="quarter" idx="10" hasCustomPrompt="1"/>
          </p:nvPr>
        </p:nvSpPr>
        <p:spPr>
          <a:xfrm>
            <a:off x="0" y="1580055"/>
            <a:ext cx="9144000" cy="897140"/>
          </a:xfrm>
        </p:spPr>
        <p:txBody>
          <a:bodyPr anchor="ctr">
            <a:normAutofit/>
          </a:bodyPr>
          <a:lstStyle>
            <a:lvl1pPr marL="0" indent="0" algn="ctr">
              <a:buNone/>
              <a:defRPr sz="5000" b="1">
                <a:solidFill>
                  <a:schemeClr val="bg1"/>
                </a:solidFill>
                <a:latin typeface="Arial" panose="020B0604020202020204" pitchFamily="34" charset="0"/>
                <a:cs typeface="Arial" panose="020B0604020202020204" pitchFamily="34" charset="0"/>
              </a:defRPr>
            </a:lvl1pPr>
          </a:lstStyle>
          <a:p>
            <a:pPr lvl="0"/>
            <a:r>
              <a:rPr lang="en-US"/>
              <a:t>Title</a:t>
            </a:r>
          </a:p>
        </p:txBody>
      </p:sp>
      <p:sp>
        <p:nvSpPr>
          <p:cNvPr id="11" name="Text Placeholder 10">
            <a:extLst>
              <a:ext uri="{FF2B5EF4-FFF2-40B4-BE49-F238E27FC236}">
                <a16:creationId xmlns:a16="http://schemas.microsoft.com/office/drawing/2014/main" id="{6EB4A5DE-FE85-4060-831F-4535EBE301ED}"/>
              </a:ext>
            </a:extLst>
          </p:cNvPr>
          <p:cNvSpPr>
            <a:spLocks noGrp="1"/>
          </p:cNvSpPr>
          <p:nvPr>
            <p:ph type="body" sz="quarter" idx="11" hasCustomPrompt="1"/>
          </p:nvPr>
        </p:nvSpPr>
        <p:spPr>
          <a:xfrm>
            <a:off x="0" y="2476500"/>
            <a:ext cx="9144000" cy="725488"/>
          </a:xfrm>
        </p:spPr>
        <p:txBody>
          <a:bodyPr anchor="ctr">
            <a:normAutofit/>
          </a:bodyPr>
          <a:lstStyle>
            <a:lvl1pPr marL="0" indent="0" algn="ctr">
              <a:buNone/>
              <a:defRPr sz="3400" b="1">
                <a:solidFill>
                  <a:sysClr val="windowText" lastClr="000000"/>
                </a:solidFill>
                <a:latin typeface="Arial" panose="020B0604020202020204" pitchFamily="34" charset="0"/>
                <a:cs typeface="Arial" panose="020B0604020202020204" pitchFamily="34" charset="0"/>
              </a:defRPr>
            </a:lvl1pPr>
          </a:lstStyle>
          <a:p>
            <a:pPr lvl="0"/>
            <a:r>
              <a:rPr lang="en-US" dirty="0" err="1"/>
              <a:t>SubTitle</a:t>
            </a:r>
            <a:endParaRPr lang="en-US" dirty="0"/>
          </a:p>
        </p:txBody>
      </p:sp>
      <p:pic>
        <p:nvPicPr>
          <p:cNvPr id="8" name="Picture 7">
            <a:extLst>
              <a:ext uri="{FF2B5EF4-FFF2-40B4-BE49-F238E27FC236}">
                <a16:creationId xmlns:a16="http://schemas.microsoft.com/office/drawing/2014/main" id="{09B24244-9DB7-4E6D-9613-E486083973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2" name="Title 1">
            <a:extLst>
              <a:ext uri="{FF2B5EF4-FFF2-40B4-BE49-F238E27FC236}">
                <a16:creationId xmlns:a16="http://schemas.microsoft.com/office/drawing/2014/main" id="{5B183386-0299-7D4D-B0EA-E1B0E62D84AA}"/>
              </a:ext>
            </a:extLst>
          </p:cNvPr>
          <p:cNvSpPr>
            <a:spLocks noGrp="1"/>
          </p:cNvSpPr>
          <p:nvPr>
            <p:ph type="title"/>
          </p:nvPr>
        </p:nvSpPr>
        <p:spPr>
          <a:xfrm>
            <a:off x="628650" y="365128"/>
            <a:ext cx="7886700" cy="1325563"/>
          </a:xfrm>
        </p:spPr>
        <p:txBody>
          <a:bodyPr>
            <a:normAutofit/>
          </a:bodyPr>
          <a:lstStyle>
            <a:lvl1pPr>
              <a:defRPr sz="5000"/>
            </a:lvl1pPr>
          </a:lstStyle>
          <a:p>
            <a:r>
              <a:rPr lang="en-US" dirty="0"/>
              <a:t>Click to edit Master title style</a:t>
            </a:r>
          </a:p>
        </p:txBody>
      </p:sp>
    </p:spTree>
    <p:extLst>
      <p:ext uri="{BB962C8B-B14F-4D97-AF65-F5344CB8AC3E}">
        <p14:creationId xmlns:p14="http://schemas.microsoft.com/office/powerpoint/2010/main" val="358701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n-Bulleted Intro Text w/P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D02111A-AC78-2C40-8E0F-A16E0D82D334}"/>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7" name="Picture 16">
            <a:extLst>
              <a:ext uri="{FF2B5EF4-FFF2-40B4-BE49-F238E27FC236}">
                <a16:creationId xmlns:a16="http://schemas.microsoft.com/office/drawing/2014/main" id="{D6177E8F-CC17-C84C-A54C-F64D706899D0}"/>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0" indent="0">
              <a:buNone/>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Arial" panose="020B0604020202020204" pitchFamily="34" charset="0"/>
              <a:buChar char="‒"/>
              <a:defRPr sz="2000">
                <a:latin typeface="Arial" panose="020B0604020202020204" pitchFamily="34" charset="0"/>
                <a:cs typeface="Arial" panose="020B0604020202020204" pitchFamily="34" charset="0"/>
              </a:defRPr>
            </a:lvl3pPr>
            <a:lvl4pPr marL="1600160" indent="-228594">
              <a:buFont typeface="Wingdings" panose="05000000000000000000" pitchFamily="2" charset="2"/>
              <a:buChar cha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AE9D370-B5BD-4A01-BD93-E3AF2518AE4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B35CCE95-468E-442E-9ED0-F1EDC09F417A}"/>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C8A4DFD6-6B8A-4783-B624-3D851DA8A111}"/>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4" name="Content Placeholder 3">
            <a:extLst>
              <a:ext uri="{FF2B5EF4-FFF2-40B4-BE49-F238E27FC236}">
                <a16:creationId xmlns:a16="http://schemas.microsoft.com/office/drawing/2014/main" id="{B960D018-88E0-45CD-9E3B-A0A7382CB6A7}"/>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2790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ed List w/PM">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AE76731-F6E6-7848-A4D6-073D636EE3E0}"/>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5B8C4F10-6911-3D41-884B-E9859E377B01}"/>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12974" cy="4781145"/>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4E358483-0701-4610-B7F8-1CDC93B7D0E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6" name="Text Placeholder 14">
            <a:extLst>
              <a:ext uri="{FF2B5EF4-FFF2-40B4-BE49-F238E27FC236}">
                <a16:creationId xmlns:a16="http://schemas.microsoft.com/office/drawing/2014/main" id="{2AFC4B6C-E56F-45A2-B987-2706EF4469DD}"/>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7" name="Text Placeholder 14">
            <a:extLst>
              <a:ext uri="{FF2B5EF4-FFF2-40B4-BE49-F238E27FC236}">
                <a16:creationId xmlns:a16="http://schemas.microsoft.com/office/drawing/2014/main" id="{01D02937-E059-4923-A2A9-5058038E867B}"/>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8" name="Content Placeholder 3">
            <a:extLst>
              <a:ext uri="{FF2B5EF4-FFF2-40B4-BE49-F238E27FC236}">
                <a16:creationId xmlns:a16="http://schemas.microsoft.com/office/drawing/2014/main" id="{2F56D0F7-CF00-43BB-9D44-3DB0DAEF336F}"/>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2059730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mbered List w/PM">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AD5417-1E78-2347-88D2-D530F7E2EFBD}"/>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D90A92A1-1D28-8F44-BC5C-0BD237F633A8}"/>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514350" indent="-514350">
              <a:buFont typeface="+mj-lt"/>
              <a:buAutoNum type="arabicPeriod"/>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881DF7E-501B-4BCA-95FE-16FA92C066C4}"/>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64889971-C6D0-48C5-8EB8-09A4DABBFEC7}"/>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24B06ED1-1B06-44B7-8461-057F53E18818}"/>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6" name="Content Placeholder 3">
            <a:extLst>
              <a:ext uri="{FF2B5EF4-FFF2-40B4-BE49-F238E27FC236}">
                <a16:creationId xmlns:a16="http://schemas.microsoft.com/office/drawing/2014/main" id="{6FEFCCD0-189B-4A9F-A0FA-FD528EB4233D}"/>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4888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Bulleted List w/PM">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216FE46-FC96-B34B-8971-68574851E7E3}"/>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9" name="Picture 18">
            <a:extLst>
              <a:ext uri="{FF2B5EF4-FFF2-40B4-BE49-F238E27FC236}">
                <a16:creationId xmlns:a16="http://schemas.microsoft.com/office/drawing/2014/main" id="{2C0DF43E-ED80-5F49-A6AA-39142DB50121}"/>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4142622"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0" name="Content Placeholder 2">
            <a:extLst>
              <a:ext uri="{FF2B5EF4-FFF2-40B4-BE49-F238E27FC236}">
                <a16:creationId xmlns:a16="http://schemas.microsoft.com/office/drawing/2014/main" id="{7DD0A62F-ADCE-4FEB-9CDF-E85D05BB3432}"/>
              </a:ext>
            </a:extLst>
          </p:cNvPr>
          <p:cNvSpPr>
            <a:spLocks noGrp="1"/>
          </p:cNvSpPr>
          <p:nvPr>
            <p:ph idx="13"/>
          </p:nvPr>
        </p:nvSpPr>
        <p:spPr>
          <a:xfrm>
            <a:off x="4572000" y="1521229"/>
            <a:ext cx="4256858"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1">
            <a:extLst>
              <a:ext uri="{FF2B5EF4-FFF2-40B4-BE49-F238E27FC236}">
                <a16:creationId xmlns:a16="http://schemas.microsoft.com/office/drawing/2014/main" id="{F98828DD-31C9-4C41-AB97-0D5A474AF7B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20" name="Text Placeholder 14">
            <a:extLst>
              <a:ext uri="{FF2B5EF4-FFF2-40B4-BE49-F238E27FC236}">
                <a16:creationId xmlns:a16="http://schemas.microsoft.com/office/drawing/2014/main" id="{01CC6E1A-3A1D-4D97-9209-75A5CE8341D0}"/>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21" name="Text Placeholder 14">
            <a:extLst>
              <a:ext uri="{FF2B5EF4-FFF2-40B4-BE49-F238E27FC236}">
                <a16:creationId xmlns:a16="http://schemas.microsoft.com/office/drawing/2014/main" id="{7D4EAC7A-29D8-42A5-A75B-CEE1CDA8A477}"/>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7" name="Content Placeholder 3">
            <a:extLst>
              <a:ext uri="{FF2B5EF4-FFF2-40B4-BE49-F238E27FC236}">
                <a16:creationId xmlns:a16="http://schemas.microsoft.com/office/drawing/2014/main" id="{D623670B-8C27-439E-AD32-793B0E92F0D1}"/>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3528500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7C4DE-535A-48A8-B070-52576141C123}"/>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Slide Master w/ PM Box</a:t>
            </a:r>
          </a:p>
        </p:txBody>
      </p:sp>
      <p:sp>
        <p:nvSpPr>
          <p:cNvPr id="3" name="Text Placeholder 2">
            <a:extLst>
              <a:ext uri="{FF2B5EF4-FFF2-40B4-BE49-F238E27FC236}">
                <a16:creationId xmlns:a16="http://schemas.microsoft.com/office/drawing/2014/main" id="{D8480034-040C-4A73-B481-BC4B843FA15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842F2-B8CF-4FBB-92F0-1AC6DDF3944C}"/>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F69BD-0B0C-4866-A0B7-9C9DC31A51B0}" type="datetimeFigureOut">
              <a:rPr lang="en-US" smtClean="0"/>
              <a:t>4/7/2021</a:t>
            </a:fld>
            <a:endParaRPr lang="en-US" dirty="0"/>
          </a:p>
        </p:txBody>
      </p:sp>
      <p:sp>
        <p:nvSpPr>
          <p:cNvPr id="5" name="Footer Placeholder 4">
            <a:extLst>
              <a:ext uri="{FF2B5EF4-FFF2-40B4-BE49-F238E27FC236}">
                <a16:creationId xmlns:a16="http://schemas.microsoft.com/office/drawing/2014/main" id="{96EF5D1E-236B-4794-BD1C-A348F4400303}"/>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6CFCAED-1C23-4596-B207-CC261274F50E}"/>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60692-8B36-4761-9A7C-D6FD3AE4FB2C}" type="slidenum">
              <a:rPr lang="en-US" smtClean="0"/>
              <a:t>‹#›</a:t>
            </a:fld>
            <a:endParaRPr lang="en-US" dirty="0"/>
          </a:p>
        </p:txBody>
      </p:sp>
    </p:spTree>
    <p:extLst>
      <p:ext uri="{BB962C8B-B14F-4D97-AF65-F5344CB8AC3E}">
        <p14:creationId xmlns:p14="http://schemas.microsoft.com/office/powerpoint/2010/main" val="264681489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2DF54-290B-4006-9115-CBC77BA83C56}"/>
              </a:ext>
            </a:extLst>
          </p:cNvPr>
          <p:cNvSpPr>
            <a:spLocks noGrp="1"/>
          </p:cNvSpPr>
          <p:nvPr>
            <p:ph type="ctrTitle"/>
          </p:nvPr>
        </p:nvSpPr>
        <p:spPr/>
        <p:txBody>
          <a:bodyPr>
            <a:noAutofit/>
          </a:bodyPr>
          <a:lstStyle/>
          <a:p>
            <a:br>
              <a:rPr lang="en-US" b="0" dirty="0"/>
            </a:br>
            <a:br>
              <a:rPr lang="en-US" b="0" dirty="0"/>
            </a:br>
            <a:r>
              <a:rPr lang="en-US" b="0" dirty="0"/>
              <a:t> </a:t>
            </a:r>
            <a:r>
              <a:rPr lang="en-US" dirty="0"/>
              <a:t>CERT Hazard Annexes</a:t>
            </a:r>
          </a:p>
        </p:txBody>
      </p:sp>
    </p:spTree>
    <p:extLst>
      <p:ext uri="{BB962C8B-B14F-4D97-AF65-F5344CB8AC3E}">
        <p14:creationId xmlns:p14="http://schemas.microsoft.com/office/powerpoint/2010/main" val="2087591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467B10-5842-4B3F-930E-C28CBC828D8F}"/>
              </a:ext>
            </a:extLst>
          </p:cNvPr>
          <p:cNvSpPr>
            <a:spLocks noGrp="1"/>
          </p:cNvSpPr>
          <p:nvPr>
            <p:ph type="title"/>
          </p:nvPr>
        </p:nvSpPr>
        <p:spPr/>
        <p:txBody>
          <a:bodyPr/>
          <a:lstStyle/>
          <a:p>
            <a:r>
              <a:rPr lang="en-US" dirty="0"/>
              <a:t>Pyroclastic Flows</a:t>
            </a:r>
          </a:p>
        </p:txBody>
      </p:sp>
      <p:sp>
        <p:nvSpPr>
          <p:cNvPr id="2" name="Content Placeholder 1">
            <a:extLst>
              <a:ext uri="{FF2B5EF4-FFF2-40B4-BE49-F238E27FC236}">
                <a16:creationId xmlns:a16="http://schemas.microsoft.com/office/drawing/2014/main" id="{632CA325-9A7D-4576-ACB1-0C4E318FE952}"/>
              </a:ext>
            </a:extLst>
          </p:cNvPr>
          <p:cNvSpPr>
            <a:spLocks noGrp="1"/>
          </p:cNvSpPr>
          <p:nvPr>
            <p:ph idx="1"/>
          </p:nvPr>
        </p:nvSpPr>
        <p:spPr/>
        <p:txBody>
          <a:bodyPr/>
          <a:lstStyle/>
          <a:p>
            <a:r>
              <a:rPr lang="en-US" dirty="0"/>
              <a:t>Contain a high-density mix of hot lava blocks, pumice, ash and volcanic gas  </a:t>
            </a:r>
          </a:p>
          <a:p>
            <a:r>
              <a:rPr lang="en-US" dirty="0"/>
              <a:t>Move at very high speeds down volcanic slopes, typically following valleys and traveling at speeds greater than 50 mph  </a:t>
            </a:r>
          </a:p>
          <a:p>
            <a:r>
              <a:rPr lang="en-US" dirty="0"/>
              <a:t>Destroy nearly all objects and structures in their path  The extreme temperatures of rocks and gas inside pyroclastic flows—generally between 390°- 1300°F— can ignite fires and melt snow and ice </a:t>
            </a:r>
          </a:p>
        </p:txBody>
      </p:sp>
      <p:sp>
        <p:nvSpPr>
          <p:cNvPr id="6" name="Content Placeholder 5">
            <a:extLst>
              <a:ext uri="{FF2B5EF4-FFF2-40B4-BE49-F238E27FC236}">
                <a16:creationId xmlns:a16="http://schemas.microsoft.com/office/drawing/2014/main" id="{31F769B7-0DC4-4F3D-A993-ED220971D533}"/>
              </a:ext>
            </a:extLst>
          </p:cNvPr>
          <p:cNvSpPr>
            <a:spLocks noGrp="1"/>
          </p:cNvSpPr>
          <p:nvPr>
            <p:ph sz="quarter" idx="12"/>
          </p:nvPr>
        </p:nvSpPr>
        <p:spPr/>
        <p:txBody>
          <a:bodyPr/>
          <a:lstStyle/>
          <a:p>
            <a:r>
              <a:rPr lang="en-US" dirty="0"/>
              <a:t>PM VO-2</a:t>
            </a:r>
          </a:p>
        </p:txBody>
      </p:sp>
      <p:sp>
        <p:nvSpPr>
          <p:cNvPr id="4" name="Text Placeholder 3">
            <a:extLst>
              <a:ext uri="{FF2B5EF4-FFF2-40B4-BE49-F238E27FC236}">
                <a16:creationId xmlns:a16="http://schemas.microsoft.com/office/drawing/2014/main" id="{8BDD4EF4-5D49-4722-9765-E182B524A56C}"/>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FFE1585A-C751-4361-ADA5-FA3BF6D65205}"/>
              </a:ext>
            </a:extLst>
          </p:cNvPr>
          <p:cNvSpPr>
            <a:spLocks noGrp="1"/>
          </p:cNvSpPr>
          <p:nvPr>
            <p:ph type="body" sz="quarter" idx="11"/>
          </p:nvPr>
        </p:nvSpPr>
        <p:spPr/>
        <p:txBody>
          <a:bodyPr/>
          <a:lstStyle/>
          <a:p>
            <a:r>
              <a:rPr lang="en-US" dirty="0"/>
              <a:t>VO-8</a:t>
            </a:r>
          </a:p>
        </p:txBody>
      </p:sp>
    </p:spTree>
    <p:extLst>
      <p:ext uri="{BB962C8B-B14F-4D97-AF65-F5344CB8AC3E}">
        <p14:creationId xmlns:p14="http://schemas.microsoft.com/office/powerpoint/2010/main" val="603255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947EA8-6AC5-4514-82F7-C4BA3F7E6F8E}"/>
              </a:ext>
            </a:extLst>
          </p:cNvPr>
          <p:cNvSpPr>
            <a:spLocks noGrp="1"/>
          </p:cNvSpPr>
          <p:nvPr>
            <p:ph type="title"/>
          </p:nvPr>
        </p:nvSpPr>
        <p:spPr/>
        <p:txBody>
          <a:bodyPr/>
          <a:lstStyle/>
          <a:p>
            <a:r>
              <a:rPr lang="en-US" dirty="0"/>
              <a:t>Lahar</a:t>
            </a:r>
          </a:p>
        </p:txBody>
      </p:sp>
      <p:sp>
        <p:nvSpPr>
          <p:cNvPr id="2" name="Content Placeholder 1">
            <a:extLst>
              <a:ext uri="{FF2B5EF4-FFF2-40B4-BE49-F238E27FC236}">
                <a16:creationId xmlns:a16="http://schemas.microsoft.com/office/drawing/2014/main" id="{2C99E568-8FC8-4EAC-B16B-97164BEF5EC1}"/>
              </a:ext>
            </a:extLst>
          </p:cNvPr>
          <p:cNvSpPr>
            <a:spLocks noGrp="1"/>
          </p:cNvSpPr>
          <p:nvPr>
            <p:ph idx="1"/>
          </p:nvPr>
        </p:nvSpPr>
        <p:spPr/>
        <p:txBody>
          <a:bodyPr/>
          <a:lstStyle/>
          <a:p>
            <a:r>
              <a:rPr lang="en-US" dirty="0"/>
              <a:t>Lahars are mudflows or debris flows composed mostly of volcanic materials on the sides of a volcano  </a:t>
            </a:r>
          </a:p>
          <a:p>
            <a:r>
              <a:rPr lang="en-US" dirty="0"/>
              <a:t>Historically, lahars have been one of the deadliest volcano hazards  </a:t>
            </a:r>
          </a:p>
          <a:p>
            <a:r>
              <a:rPr lang="en-US" dirty="0"/>
              <a:t>Can rush down valley and stream channels at speeds of 20 to 40 mph and can travel more than 50 miles </a:t>
            </a:r>
          </a:p>
        </p:txBody>
      </p:sp>
      <p:sp>
        <p:nvSpPr>
          <p:cNvPr id="6" name="Content Placeholder 5">
            <a:extLst>
              <a:ext uri="{FF2B5EF4-FFF2-40B4-BE49-F238E27FC236}">
                <a16:creationId xmlns:a16="http://schemas.microsoft.com/office/drawing/2014/main" id="{7E01E6DE-9254-49E0-8795-3D20A3C3C922}"/>
              </a:ext>
            </a:extLst>
          </p:cNvPr>
          <p:cNvSpPr>
            <a:spLocks noGrp="1"/>
          </p:cNvSpPr>
          <p:nvPr>
            <p:ph sz="quarter" idx="12"/>
          </p:nvPr>
        </p:nvSpPr>
        <p:spPr/>
        <p:txBody>
          <a:bodyPr/>
          <a:lstStyle/>
          <a:p>
            <a:r>
              <a:rPr lang="en-US" dirty="0"/>
              <a:t>PM VO-3</a:t>
            </a:r>
          </a:p>
        </p:txBody>
      </p:sp>
      <p:sp>
        <p:nvSpPr>
          <p:cNvPr id="4" name="Text Placeholder 3">
            <a:extLst>
              <a:ext uri="{FF2B5EF4-FFF2-40B4-BE49-F238E27FC236}">
                <a16:creationId xmlns:a16="http://schemas.microsoft.com/office/drawing/2014/main" id="{4F7417F0-816E-4F0B-8A85-C5565A0C0DE5}"/>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41695C3C-3421-495E-B962-BD04CC3CCE40}"/>
              </a:ext>
            </a:extLst>
          </p:cNvPr>
          <p:cNvSpPr>
            <a:spLocks noGrp="1"/>
          </p:cNvSpPr>
          <p:nvPr>
            <p:ph type="body" sz="quarter" idx="11"/>
          </p:nvPr>
        </p:nvSpPr>
        <p:spPr/>
        <p:txBody>
          <a:bodyPr/>
          <a:lstStyle/>
          <a:p>
            <a:r>
              <a:rPr lang="en-US" dirty="0"/>
              <a:t>VO-9</a:t>
            </a:r>
          </a:p>
        </p:txBody>
      </p:sp>
    </p:spTree>
    <p:extLst>
      <p:ext uri="{BB962C8B-B14F-4D97-AF65-F5344CB8AC3E}">
        <p14:creationId xmlns:p14="http://schemas.microsoft.com/office/powerpoint/2010/main" val="2793221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846979-F335-475E-B3BD-5BD48ABF2A19}"/>
              </a:ext>
            </a:extLst>
          </p:cNvPr>
          <p:cNvSpPr>
            <a:spLocks noGrp="1"/>
          </p:cNvSpPr>
          <p:nvPr>
            <p:ph type="title"/>
          </p:nvPr>
        </p:nvSpPr>
        <p:spPr/>
        <p:txBody>
          <a:bodyPr/>
          <a:lstStyle/>
          <a:p>
            <a:r>
              <a:rPr lang="en-US" dirty="0"/>
              <a:t>Volcanic Gases</a:t>
            </a:r>
          </a:p>
        </p:txBody>
      </p:sp>
      <p:sp>
        <p:nvSpPr>
          <p:cNvPr id="2" name="Content Placeholder 1">
            <a:extLst>
              <a:ext uri="{FF2B5EF4-FFF2-40B4-BE49-F238E27FC236}">
                <a16:creationId xmlns:a16="http://schemas.microsoft.com/office/drawing/2014/main" id="{38CBF0C9-E7B3-4620-8BFF-13D28850C1CB}"/>
              </a:ext>
            </a:extLst>
          </p:cNvPr>
          <p:cNvSpPr>
            <a:spLocks noGrp="1"/>
          </p:cNvSpPr>
          <p:nvPr>
            <p:ph idx="1"/>
          </p:nvPr>
        </p:nvSpPr>
        <p:spPr>
          <a:xfrm>
            <a:off x="315142" y="1521229"/>
            <a:ext cx="4374304" cy="4781145"/>
          </a:xfrm>
        </p:spPr>
        <p:txBody>
          <a:bodyPr/>
          <a:lstStyle/>
          <a:p>
            <a:r>
              <a:rPr lang="en-US" dirty="0"/>
              <a:t>A volcano can release gases during an eruption but they can also be released at any time from cracks in the ground that allow gases to reach the surface through fumaroles or small openings </a:t>
            </a:r>
          </a:p>
        </p:txBody>
      </p:sp>
      <p:pic>
        <p:nvPicPr>
          <p:cNvPr id="7" name="Picture 6" descr="Photo showing cracks in the ground releasing gases from underground.">
            <a:extLst>
              <a:ext uri="{FF2B5EF4-FFF2-40B4-BE49-F238E27FC236}">
                <a16:creationId xmlns:a16="http://schemas.microsoft.com/office/drawing/2014/main" id="{65981106-FA8C-4467-88A0-C027D9392D57}"/>
              </a:ext>
            </a:extLst>
          </p:cNvPr>
          <p:cNvPicPr>
            <a:picLocks noChangeAspect="1"/>
          </p:cNvPicPr>
          <p:nvPr/>
        </p:nvPicPr>
        <p:blipFill>
          <a:blip r:embed="rId2"/>
          <a:stretch>
            <a:fillRect/>
          </a:stretch>
        </p:blipFill>
        <p:spPr>
          <a:xfrm>
            <a:off x="4681580" y="2631827"/>
            <a:ext cx="3618649" cy="2431536"/>
          </a:xfrm>
          <a:prstGeom prst="rect">
            <a:avLst/>
          </a:prstGeom>
        </p:spPr>
      </p:pic>
      <p:sp>
        <p:nvSpPr>
          <p:cNvPr id="6" name="Content Placeholder 5">
            <a:extLst>
              <a:ext uri="{FF2B5EF4-FFF2-40B4-BE49-F238E27FC236}">
                <a16:creationId xmlns:a16="http://schemas.microsoft.com/office/drawing/2014/main" id="{BA9CD12B-E554-4C94-92AF-ECDEADDE7B69}"/>
              </a:ext>
            </a:extLst>
          </p:cNvPr>
          <p:cNvSpPr>
            <a:spLocks noGrp="1"/>
          </p:cNvSpPr>
          <p:nvPr>
            <p:ph sz="quarter" idx="12"/>
          </p:nvPr>
        </p:nvSpPr>
        <p:spPr/>
        <p:txBody>
          <a:bodyPr/>
          <a:lstStyle/>
          <a:p>
            <a:r>
              <a:rPr lang="en-US" dirty="0"/>
              <a:t>PM VO-3</a:t>
            </a:r>
          </a:p>
        </p:txBody>
      </p:sp>
      <p:sp>
        <p:nvSpPr>
          <p:cNvPr id="4" name="Text Placeholder 3">
            <a:extLst>
              <a:ext uri="{FF2B5EF4-FFF2-40B4-BE49-F238E27FC236}">
                <a16:creationId xmlns:a16="http://schemas.microsoft.com/office/drawing/2014/main" id="{210738BE-971A-4AAC-BD69-3E957FF71D4D}"/>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DFC1B028-2E9E-4406-B223-2E39C8FE9CF6}"/>
              </a:ext>
            </a:extLst>
          </p:cNvPr>
          <p:cNvSpPr>
            <a:spLocks noGrp="1"/>
          </p:cNvSpPr>
          <p:nvPr>
            <p:ph type="body" sz="quarter" idx="11"/>
          </p:nvPr>
        </p:nvSpPr>
        <p:spPr/>
        <p:txBody>
          <a:bodyPr/>
          <a:lstStyle/>
          <a:p>
            <a:r>
              <a:rPr lang="en-US" dirty="0"/>
              <a:t>VO-10</a:t>
            </a:r>
          </a:p>
        </p:txBody>
      </p:sp>
    </p:spTree>
    <p:extLst>
      <p:ext uri="{BB962C8B-B14F-4D97-AF65-F5344CB8AC3E}">
        <p14:creationId xmlns:p14="http://schemas.microsoft.com/office/powerpoint/2010/main" val="3427017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D8933CF-BA6C-4664-8899-51049BAE995B}"/>
              </a:ext>
            </a:extLst>
          </p:cNvPr>
          <p:cNvSpPr>
            <a:spLocks noGrp="1"/>
          </p:cNvSpPr>
          <p:nvPr>
            <p:ph type="title"/>
          </p:nvPr>
        </p:nvSpPr>
        <p:spPr/>
        <p:txBody>
          <a:bodyPr/>
          <a:lstStyle/>
          <a:p>
            <a:r>
              <a:rPr lang="en-US" dirty="0"/>
              <a:t>Volcanic Ash/Tephra</a:t>
            </a:r>
          </a:p>
        </p:txBody>
      </p:sp>
      <p:sp>
        <p:nvSpPr>
          <p:cNvPr id="2" name="Content Placeholder 1">
            <a:extLst>
              <a:ext uri="{FF2B5EF4-FFF2-40B4-BE49-F238E27FC236}">
                <a16:creationId xmlns:a16="http://schemas.microsoft.com/office/drawing/2014/main" id="{3443406C-6640-4821-8BCA-258FDBFAA230}"/>
              </a:ext>
            </a:extLst>
          </p:cNvPr>
          <p:cNvSpPr>
            <a:spLocks noGrp="1"/>
          </p:cNvSpPr>
          <p:nvPr>
            <p:ph idx="1"/>
          </p:nvPr>
        </p:nvSpPr>
        <p:spPr/>
        <p:txBody>
          <a:bodyPr/>
          <a:lstStyle/>
          <a:p>
            <a:r>
              <a:rPr lang="en-US" dirty="0"/>
              <a:t>Tephra: Fragments of magma and rock which erupt into the atmosphere  </a:t>
            </a:r>
          </a:p>
          <a:p>
            <a:r>
              <a:rPr lang="en-US" dirty="0"/>
              <a:t>Volcanic ash: Finer pieces of tephra smaller than 1/12 of an inch  </a:t>
            </a:r>
          </a:p>
          <a:p>
            <a:r>
              <a:rPr lang="en-US" dirty="0"/>
              <a:t>Volcanic ash can affect people and equipment hundreds of miles away from the cone of the volcano, while tephra falls back to the ground on or near the volcano </a:t>
            </a:r>
          </a:p>
        </p:txBody>
      </p:sp>
      <p:sp>
        <p:nvSpPr>
          <p:cNvPr id="6" name="Content Placeholder 5">
            <a:extLst>
              <a:ext uri="{FF2B5EF4-FFF2-40B4-BE49-F238E27FC236}">
                <a16:creationId xmlns:a16="http://schemas.microsoft.com/office/drawing/2014/main" id="{397E2B01-1C49-4DBF-AF23-8331D4F80AA6}"/>
              </a:ext>
            </a:extLst>
          </p:cNvPr>
          <p:cNvSpPr>
            <a:spLocks noGrp="1"/>
          </p:cNvSpPr>
          <p:nvPr>
            <p:ph sz="quarter" idx="12"/>
          </p:nvPr>
        </p:nvSpPr>
        <p:spPr/>
        <p:txBody>
          <a:bodyPr/>
          <a:lstStyle/>
          <a:p>
            <a:r>
              <a:rPr lang="en-US" dirty="0"/>
              <a:t>PM VO-3</a:t>
            </a:r>
          </a:p>
        </p:txBody>
      </p:sp>
      <p:sp>
        <p:nvSpPr>
          <p:cNvPr id="4" name="Text Placeholder 3">
            <a:extLst>
              <a:ext uri="{FF2B5EF4-FFF2-40B4-BE49-F238E27FC236}">
                <a16:creationId xmlns:a16="http://schemas.microsoft.com/office/drawing/2014/main" id="{037CFA55-8B73-4694-9490-516A543CBFB8}"/>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CAFC59D0-46AF-409B-853D-3B77570B43FF}"/>
              </a:ext>
            </a:extLst>
          </p:cNvPr>
          <p:cNvSpPr>
            <a:spLocks noGrp="1"/>
          </p:cNvSpPr>
          <p:nvPr>
            <p:ph type="body" sz="quarter" idx="11"/>
          </p:nvPr>
        </p:nvSpPr>
        <p:spPr/>
        <p:txBody>
          <a:bodyPr/>
          <a:lstStyle/>
          <a:p>
            <a:r>
              <a:rPr lang="en-US" dirty="0"/>
              <a:t>VO-11</a:t>
            </a:r>
          </a:p>
        </p:txBody>
      </p:sp>
    </p:spTree>
    <p:extLst>
      <p:ext uri="{BB962C8B-B14F-4D97-AF65-F5344CB8AC3E}">
        <p14:creationId xmlns:p14="http://schemas.microsoft.com/office/powerpoint/2010/main" val="580599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6A4AAD-B4EC-4F53-A599-164B9C930E4F}"/>
              </a:ext>
            </a:extLst>
          </p:cNvPr>
          <p:cNvSpPr>
            <a:spLocks noGrp="1"/>
          </p:cNvSpPr>
          <p:nvPr>
            <p:ph type="title"/>
          </p:nvPr>
        </p:nvSpPr>
        <p:spPr/>
        <p:txBody>
          <a:bodyPr>
            <a:normAutofit/>
          </a:bodyPr>
          <a:lstStyle/>
          <a:p>
            <a:r>
              <a:rPr lang="en-US" dirty="0"/>
              <a:t>Volcanic Ash/Tephra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845BDE2D-B752-4B0A-82FC-8FA9E37AF92A}"/>
              </a:ext>
            </a:extLst>
          </p:cNvPr>
          <p:cNvSpPr>
            <a:spLocks noGrp="1"/>
          </p:cNvSpPr>
          <p:nvPr>
            <p:ph idx="1"/>
          </p:nvPr>
        </p:nvSpPr>
        <p:spPr/>
        <p:txBody>
          <a:bodyPr/>
          <a:lstStyle/>
          <a:p>
            <a:r>
              <a:rPr lang="en-US" dirty="0"/>
              <a:t>Volcanic ash can: </a:t>
            </a:r>
          </a:p>
          <a:p>
            <a:pPr lvl="1"/>
            <a:r>
              <a:rPr lang="en-US" dirty="0"/>
              <a:t>Cause severe respiratory problems</a:t>
            </a:r>
          </a:p>
          <a:p>
            <a:pPr lvl="1"/>
            <a:r>
              <a:rPr lang="en-US" dirty="0"/>
              <a:t>Diminish visibility</a:t>
            </a:r>
          </a:p>
          <a:p>
            <a:pPr lvl="1"/>
            <a:r>
              <a:rPr lang="en-US" dirty="0"/>
              <a:t>Contaminate water supplies</a:t>
            </a:r>
          </a:p>
          <a:p>
            <a:pPr lvl="1"/>
            <a:r>
              <a:rPr lang="en-US" dirty="0"/>
              <a:t>Cause electrical storms</a:t>
            </a:r>
          </a:p>
          <a:p>
            <a:pPr lvl="1"/>
            <a:r>
              <a:rPr lang="en-US" dirty="0"/>
              <a:t>Disrupt the operation of all machinery and cause engine failure, which is particularly problematic for aircraft</a:t>
            </a:r>
          </a:p>
          <a:p>
            <a:pPr lvl="1"/>
            <a:r>
              <a:rPr lang="en-US" dirty="0"/>
              <a:t>Collapse roofs </a:t>
            </a:r>
          </a:p>
        </p:txBody>
      </p:sp>
      <p:sp>
        <p:nvSpPr>
          <p:cNvPr id="6" name="Content Placeholder 5">
            <a:extLst>
              <a:ext uri="{FF2B5EF4-FFF2-40B4-BE49-F238E27FC236}">
                <a16:creationId xmlns:a16="http://schemas.microsoft.com/office/drawing/2014/main" id="{FFAD097E-11E1-4838-86E4-347ECA86EC49}"/>
              </a:ext>
            </a:extLst>
          </p:cNvPr>
          <p:cNvSpPr>
            <a:spLocks noGrp="1"/>
          </p:cNvSpPr>
          <p:nvPr>
            <p:ph sz="quarter" idx="12"/>
          </p:nvPr>
        </p:nvSpPr>
        <p:spPr/>
        <p:txBody>
          <a:bodyPr/>
          <a:lstStyle/>
          <a:p>
            <a:r>
              <a:rPr lang="en-US" dirty="0"/>
              <a:t>PM VO-3</a:t>
            </a:r>
          </a:p>
        </p:txBody>
      </p:sp>
      <p:sp>
        <p:nvSpPr>
          <p:cNvPr id="4" name="Text Placeholder 3">
            <a:extLst>
              <a:ext uri="{FF2B5EF4-FFF2-40B4-BE49-F238E27FC236}">
                <a16:creationId xmlns:a16="http://schemas.microsoft.com/office/drawing/2014/main" id="{B57DB611-C829-4D39-98C9-6C50218FEC2E}"/>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7E16BF3A-AF14-4702-924E-6242C4B0E475}"/>
              </a:ext>
            </a:extLst>
          </p:cNvPr>
          <p:cNvSpPr>
            <a:spLocks noGrp="1"/>
          </p:cNvSpPr>
          <p:nvPr>
            <p:ph type="body" sz="quarter" idx="11"/>
          </p:nvPr>
        </p:nvSpPr>
        <p:spPr/>
        <p:txBody>
          <a:bodyPr/>
          <a:lstStyle/>
          <a:p>
            <a:r>
              <a:rPr lang="en-US" dirty="0"/>
              <a:t>VO-12</a:t>
            </a:r>
          </a:p>
        </p:txBody>
      </p:sp>
    </p:spTree>
    <p:extLst>
      <p:ext uri="{BB962C8B-B14F-4D97-AF65-F5344CB8AC3E}">
        <p14:creationId xmlns:p14="http://schemas.microsoft.com/office/powerpoint/2010/main" val="2242778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E05505C-6940-4859-8218-D39D9117BC78}"/>
              </a:ext>
            </a:extLst>
          </p:cNvPr>
          <p:cNvSpPr>
            <a:spLocks noGrp="1"/>
          </p:cNvSpPr>
          <p:nvPr>
            <p:ph type="title"/>
          </p:nvPr>
        </p:nvSpPr>
        <p:spPr/>
        <p:txBody>
          <a:bodyPr/>
          <a:lstStyle/>
          <a:p>
            <a:r>
              <a:rPr lang="en-US" dirty="0"/>
              <a:t>Landslides</a:t>
            </a:r>
          </a:p>
        </p:txBody>
      </p:sp>
      <p:sp>
        <p:nvSpPr>
          <p:cNvPr id="2" name="Content Placeholder 1">
            <a:extLst>
              <a:ext uri="{FF2B5EF4-FFF2-40B4-BE49-F238E27FC236}">
                <a16:creationId xmlns:a16="http://schemas.microsoft.com/office/drawing/2014/main" id="{8301D578-101E-4782-A9DD-C8B738B41398}"/>
              </a:ext>
            </a:extLst>
          </p:cNvPr>
          <p:cNvSpPr>
            <a:spLocks noGrp="1"/>
          </p:cNvSpPr>
          <p:nvPr>
            <p:ph idx="1"/>
          </p:nvPr>
        </p:nvSpPr>
        <p:spPr/>
        <p:txBody>
          <a:bodyPr/>
          <a:lstStyle/>
          <a:p>
            <a:r>
              <a:rPr lang="en-US" dirty="0"/>
              <a:t>Range in size from small movements of loose debris on the surface of a volcano to massive collapses of the entire summit or sides of a volcano </a:t>
            </a:r>
          </a:p>
          <a:p>
            <a:r>
              <a:rPr lang="en-US" dirty="0"/>
              <a:t>Eruptions, heavy rainfall, or large earthquakes can cause landslides on volcano slopes that can trigger loose volcanic rock to break free and move downhill </a:t>
            </a:r>
          </a:p>
        </p:txBody>
      </p:sp>
      <p:sp>
        <p:nvSpPr>
          <p:cNvPr id="6" name="Content Placeholder 5">
            <a:extLst>
              <a:ext uri="{FF2B5EF4-FFF2-40B4-BE49-F238E27FC236}">
                <a16:creationId xmlns:a16="http://schemas.microsoft.com/office/drawing/2014/main" id="{004C827D-A179-4A84-BE94-F471CB1CA7B0}"/>
              </a:ext>
            </a:extLst>
          </p:cNvPr>
          <p:cNvSpPr>
            <a:spLocks noGrp="1"/>
          </p:cNvSpPr>
          <p:nvPr>
            <p:ph sz="quarter" idx="12"/>
          </p:nvPr>
        </p:nvSpPr>
        <p:spPr/>
        <p:txBody>
          <a:bodyPr/>
          <a:lstStyle/>
          <a:p>
            <a:r>
              <a:rPr lang="en-US" dirty="0"/>
              <a:t>PM VO-3</a:t>
            </a:r>
          </a:p>
        </p:txBody>
      </p:sp>
      <p:sp>
        <p:nvSpPr>
          <p:cNvPr id="4" name="Text Placeholder 3">
            <a:extLst>
              <a:ext uri="{FF2B5EF4-FFF2-40B4-BE49-F238E27FC236}">
                <a16:creationId xmlns:a16="http://schemas.microsoft.com/office/drawing/2014/main" id="{86C9EF09-5F18-40CA-8989-123206904475}"/>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9C644B89-513A-471B-A68A-9386E1E755FB}"/>
              </a:ext>
            </a:extLst>
          </p:cNvPr>
          <p:cNvSpPr>
            <a:spLocks noGrp="1"/>
          </p:cNvSpPr>
          <p:nvPr>
            <p:ph type="body" sz="quarter" idx="11"/>
          </p:nvPr>
        </p:nvSpPr>
        <p:spPr/>
        <p:txBody>
          <a:bodyPr/>
          <a:lstStyle/>
          <a:p>
            <a:r>
              <a:rPr lang="en-US" dirty="0"/>
              <a:t>VO-13</a:t>
            </a:r>
          </a:p>
        </p:txBody>
      </p:sp>
    </p:spTree>
    <p:extLst>
      <p:ext uri="{BB962C8B-B14F-4D97-AF65-F5344CB8AC3E}">
        <p14:creationId xmlns:p14="http://schemas.microsoft.com/office/powerpoint/2010/main" val="2269004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8703893-BCC8-408F-BD9C-B67C225B1AB7}"/>
              </a:ext>
            </a:extLst>
          </p:cNvPr>
          <p:cNvSpPr>
            <a:spLocks noGrp="1"/>
          </p:cNvSpPr>
          <p:nvPr>
            <p:ph type="title"/>
          </p:nvPr>
        </p:nvSpPr>
        <p:spPr/>
        <p:txBody>
          <a:bodyPr/>
          <a:lstStyle/>
          <a:p>
            <a:r>
              <a:rPr lang="en-US" dirty="0"/>
              <a:t>Volcanic Smog (Vog)</a:t>
            </a:r>
          </a:p>
        </p:txBody>
      </p:sp>
      <p:sp>
        <p:nvSpPr>
          <p:cNvPr id="2" name="Content Placeholder 1">
            <a:extLst>
              <a:ext uri="{FF2B5EF4-FFF2-40B4-BE49-F238E27FC236}">
                <a16:creationId xmlns:a16="http://schemas.microsoft.com/office/drawing/2014/main" id="{6226682D-83C7-4715-A6DA-1541AB2DE63B}"/>
              </a:ext>
            </a:extLst>
          </p:cNvPr>
          <p:cNvSpPr>
            <a:spLocks noGrp="1"/>
          </p:cNvSpPr>
          <p:nvPr>
            <p:ph idx="1"/>
          </p:nvPr>
        </p:nvSpPr>
        <p:spPr/>
        <p:txBody>
          <a:bodyPr/>
          <a:lstStyle/>
          <a:p>
            <a:r>
              <a:rPr lang="en-US" dirty="0"/>
              <a:t>A form of air pollution created when sulfur dioxide and other volcanic gases combine and interact chemically in the atmosphere with oxygen, moisture, dust, and sunlight  </a:t>
            </a:r>
          </a:p>
          <a:p>
            <a:r>
              <a:rPr lang="en-US" dirty="0"/>
              <a:t>Sulfur dioxide is a poisonous gas that irritates skin and the tissues and mucous membranes of the eyes, nose, and throat </a:t>
            </a:r>
          </a:p>
          <a:p>
            <a:pPr lvl="1"/>
            <a:r>
              <a:rPr lang="en-US" dirty="0"/>
              <a:t>Can produce respiratory distress in some individuals </a:t>
            </a:r>
          </a:p>
        </p:txBody>
      </p:sp>
      <p:sp>
        <p:nvSpPr>
          <p:cNvPr id="6" name="Content Placeholder 5">
            <a:extLst>
              <a:ext uri="{FF2B5EF4-FFF2-40B4-BE49-F238E27FC236}">
                <a16:creationId xmlns:a16="http://schemas.microsoft.com/office/drawing/2014/main" id="{8EE875FA-AE73-4A4A-8E42-9099587A3C89}"/>
              </a:ext>
            </a:extLst>
          </p:cNvPr>
          <p:cNvSpPr>
            <a:spLocks noGrp="1"/>
          </p:cNvSpPr>
          <p:nvPr>
            <p:ph sz="quarter" idx="12"/>
          </p:nvPr>
        </p:nvSpPr>
        <p:spPr/>
        <p:txBody>
          <a:bodyPr/>
          <a:lstStyle/>
          <a:p>
            <a:r>
              <a:rPr lang="en-US" dirty="0"/>
              <a:t>PM VO-4</a:t>
            </a:r>
          </a:p>
        </p:txBody>
      </p:sp>
      <p:sp>
        <p:nvSpPr>
          <p:cNvPr id="4" name="Text Placeholder 3">
            <a:extLst>
              <a:ext uri="{FF2B5EF4-FFF2-40B4-BE49-F238E27FC236}">
                <a16:creationId xmlns:a16="http://schemas.microsoft.com/office/drawing/2014/main" id="{C67A99DD-D508-4B20-85CF-CCA2DE06BA6D}"/>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7BD148B5-15E7-4EA0-8394-9F33091298CF}"/>
              </a:ext>
            </a:extLst>
          </p:cNvPr>
          <p:cNvSpPr>
            <a:spLocks noGrp="1"/>
          </p:cNvSpPr>
          <p:nvPr>
            <p:ph type="body" sz="quarter" idx="11"/>
          </p:nvPr>
        </p:nvSpPr>
        <p:spPr/>
        <p:txBody>
          <a:bodyPr/>
          <a:lstStyle/>
          <a:p>
            <a:r>
              <a:rPr lang="en-US" dirty="0"/>
              <a:t>VO-14</a:t>
            </a:r>
          </a:p>
        </p:txBody>
      </p:sp>
    </p:spTree>
    <p:extLst>
      <p:ext uri="{BB962C8B-B14F-4D97-AF65-F5344CB8AC3E}">
        <p14:creationId xmlns:p14="http://schemas.microsoft.com/office/powerpoint/2010/main" val="3686743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69857FE-215F-44F4-988B-E913A7E77BB6}"/>
              </a:ext>
            </a:extLst>
          </p:cNvPr>
          <p:cNvSpPr>
            <a:spLocks noGrp="1"/>
          </p:cNvSpPr>
          <p:nvPr>
            <p:ph type="title"/>
          </p:nvPr>
        </p:nvSpPr>
        <p:spPr/>
        <p:txBody>
          <a:bodyPr>
            <a:normAutofit fontScale="90000"/>
          </a:bodyPr>
          <a:lstStyle/>
          <a:p>
            <a:r>
              <a:rPr lang="en-US" dirty="0"/>
              <a:t>Accompanying Hazards </a:t>
            </a:r>
            <a:r>
              <a:rPr lang="en-US" sz="100" dirty="0">
                <a:solidFill>
                  <a:srgbClr val="448431"/>
                </a:solidFill>
              </a:rPr>
              <a:t>(continued)</a:t>
            </a:r>
          </a:p>
        </p:txBody>
      </p:sp>
      <p:sp>
        <p:nvSpPr>
          <p:cNvPr id="2" name="Content Placeholder 1">
            <a:extLst>
              <a:ext uri="{FF2B5EF4-FFF2-40B4-BE49-F238E27FC236}">
                <a16:creationId xmlns:a16="http://schemas.microsoft.com/office/drawing/2014/main" id="{12580B45-16AF-40A1-90D1-21AE3CD8BF88}"/>
              </a:ext>
            </a:extLst>
          </p:cNvPr>
          <p:cNvSpPr>
            <a:spLocks noGrp="1"/>
          </p:cNvSpPr>
          <p:nvPr>
            <p:ph idx="1"/>
          </p:nvPr>
        </p:nvSpPr>
        <p:spPr/>
        <p:txBody>
          <a:bodyPr/>
          <a:lstStyle/>
          <a:p>
            <a:r>
              <a:rPr lang="en-US" dirty="0"/>
              <a:t>Volcanic eruptions can be accompanied by other natural hazards </a:t>
            </a:r>
          </a:p>
          <a:p>
            <a:pPr lvl="1"/>
            <a:r>
              <a:rPr lang="en-US" dirty="0"/>
              <a:t>Flash floods</a:t>
            </a:r>
          </a:p>
          <a:p>
            <a:pPr lvl="1"/>
            <a:r>
              <a:rPr lang="en-US" dirty="0"/>
              <a:t>Wildland fires </a:t>
            </a:r>
          </a:p>
          <a:p>
            <a:pPr lvl="1"/>
            <a:r>
              <a:rPr lang="en-US" dirty="0"/>
              <a:t>Tsunamis (under special conditions)</a:t>
            </a:r>
          </a:p>
          <a:p>
            <a:pPr lvl="1"/>
            <a:r>
              <a:rPr lang="en-US" dirty="0"/>
              <a:t>Earthquakes </a:t>
            </a:r>
          </a:p>
        </p:txBody>
      </p:sp>
      <p:sp>
        <p:nvSpPr>
          <p:cNvPr id="6" name="Content Placeholder 5">
            <a:extLst>
              <a:ext uri="{FF2B5EF4-FFF2-40B4-BE49-F238E27FC236}">
                <a16:creationId xmlns:a16="http://schemas.microsoft.com/office/drawing/2014/main" id="{99C20CD1-DB68-4C5B-BCC9-952DE09131CD}"/>
              </a:ext>
            </a:extLst>
          </p:cNvPr>
          <p:cNvSpPr>
            <a:spLocks noGrp="1"/>
          </p:cNvSpPr>
          <p:nvPr>
            <p:ph sz="quarter" idx="12"/>
          </p:nvPr>
        </p:nvSpPr>
        <p:spPr/>
        <p:txBody>
          <a:bodyPr/>
          <a:lstStyle/>
          <a:p>
            <a:r>
              <a:rPr lang="en-US" dirty="0"/>
              <a:t>PM VO-4</a:t>
            </a:r>
          </a:p>
        </p:txBody>
      </p:sp>
      <p:sp>
        <p:nvSpPr>
          <p:cNvPr id="4" name="Text Placeholder 3">
            <a:extLst>
              <a:ext uri="{FF2B5EF4-FFF2-40B4-BE49-F238E27FC236}">
                <a16:creationId xmlns:a16="http://schemas.microsoft.com/office/drawing/2014/main" id="{A8E49D77-7F0A-4B2F-9218-9ACB5045964D}"/>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20EEFE62-03B8-4404-86E6-E50421706865}"/>
              </a:ext>
            </a:extLst>
          </p:cNvPr>
          <p:cNvSpPr>
            <a:spLocks noGrp="1"/>
          </p:cNvSpPr>
          <p:nvPr>
            <p:ph type="body" sz="quarter" idx="11"/>
          </p:nvPr>
        </p:nvSpPr>
        <p:spPr/>
        <p:txBody>
          <a:bodyPr/>
          <a:lstStyle/>
          <a:p>
            <a:r>
              <a:rPr lang="en-US" dirty="0"/>
              <a:t>VO-15</a:t>
            </a:r>
          </a:p>
        </p:txBody>
      </p:sp>
    </p:spTree>
    <p:extLst>
      <p:ext uri="{BB962C8B-B14F-4D97-AF65-F5344CB8AC3E}">
        <p14:creationId xmlns:p14="http://schemas.microsoft.com/office/powerpoint/2010/main" val="4213988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C4FCA3-5668-4061-9027-8A1429ABA744}"/>
              </a:ext>
            </a:extLst>
          </p:cNvPr>
          <p:cNvSpPr>
            <a:spLocks noGrp="1"/>
          </p:cNvSpPr>
          <p:nvPr>
            <p:ph type="title"/>
          </p:nvPr>
        </p:nvSpPr>
        <p:spPr/>
        <p:txBody>
          <a:bodyPr>
            <a:normAutofit fontScale="90000"/>
          </a:bodyPr>
          <a:lstStyle/>
          <a:p>
            <a:r>
              <a:rPr lang="en-US" dirty="0"/>
              <a:t>Volcanic Eruption Preparedness</a:t>
            </a:r>
          </a:p>
        </p:txBody>
      </p:sp>
      <p:sp>
        <p:nvSpPr>
          <p:cNvPr id="2" name="Content Placeholder 1">
            <a:extLst>
              <a:ext uri="{FF2B5EF4-FFF2-40B4-BE49-F238E27FC236}">
                <a16:creationId xmlns:a16="http://schemas.microsoft.com/office/drawing/2014/main" id="{DC8B6A5E-8B29-4C28-BF64-41C33111C2FF}"/>
              </a:ext>
            </a:extLst>
          </p:cNvPr>
          <p:cNvSpPr>
            <a:spLocks noGrp="1"/>
          </p:cNvSpPr>
          <p:nvPr>
            <p:ph idx="1"/>
          </p:nvPr>
        </p:nvSpPr>
        <p:spPr/>
        <p:txBody>
          <a:bodyPr/>
          <a:lstStyle/>
          <a:p>
            <a:r>
              <a:rPr lang="en-US" dirty="0"/>
              <a:t>Understand the risk  </a:t>
            </a:r>
          </a:p>
          <a:p>
            <a:r>
              <a:rPr lang="en-US" dirty="0"/>
              <a:t>Talk to your insurance agent  </a:t>
            </a:r>
          </a:p>
          <a:p>
            <a:r>
              <a:rPr lang="en-US" dirty="0"/>
              <a:t>Prepare disaster supply kit </a:t>
            </a:r>
          </a:p>
          <a:p>
            <a:r>
              <a:rPr lang="en-US" dirty="0"/>
              <a:t>Develop communication plan </a:t>
            </a:r>
          </a:p>
          <a:p>
            <a:r>
              <a:rPr lang="en-US" dirty="0"/>
              <a:t>Develop evacuation plan </a:t>
            </a:r>
          </a:p>
          <a:p>
            <a:r>
              <a:rPr lang="en-US" dirty="0"/>
              <a:t>Develop shelter-in-place plan </a:t>
            </a:r>
          </a:p>
        </p:txBody>
      </p:sp>
      <p:sp>
        <p:nvSpPr>
          <p:cNvPr id="6" name="Content Placeholder 5">
            <a:extLst>
              <a:ext uri="{FF2B5EF4-FFF2-40B4-BE49-F238E27FC236}">
                <a16:creationId xmlns:a16="http://schemas.microsoft.com/office/drawing/2014/main" id="{1D5BA1AF-B3CC-4CDE-878B-87D6D9E083C7}"/>
              </a:ext>
            </a:extLst>
          </p:cNvPr>
          <p:cNvSpPr>
            <a:spLocks noGrp="1"/>
          </p:cNvSpPr>
          <p:nvPr>
            <p:ph sz="quarter" idx="12"/>
          </p:nvPr>
        </p:nvSpPr>
        <p:spPr/>
        <p:txBody>
          <a:bodyPr/>
          <a:lstStyle/>
          <a:p>
            <a:r>
              <a:rPr lang="en-US" dirty="0"/>
              <a:t>PM VO-4</a:t>
            </a:r>
          </a:p>
        </p:txBody>
      </p:sp>
      <p:sp>
        <p:nvSpPr>
          <p:cNvPr id="4" name="Text Placeholder 3">
            <a:extLst>
              <a:ext uri="{FF2B5EF4-FFF2-40B4-BE49-F238E27FC236}">
                <a16:creationId xmlns:a16="http://schemas.microsoft.com/office/drawing/2014/main" id="{F07C89E0-D344-4ED3-AE5E-AC02F6CBBA3F}"/>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B4E5C790-8F95-4256-98B4-E484510A82D6}"/>
              </a:ext>
            </a:extLst>
          </p:cNvPr>
          <p:cNvSpPr>
            <a:spLocks noGrp="1"/>
          </p:cNvSpPr>
          <p:nvPr>
            <p:ph type="body" sz="quarter" idx="11"/>
          </p:nvPr>
        </p:nvSpPr>
        <p:spPr/>
        <p:txBody>
          <a:bodyPr/>
          <a:lstStyle/>
          <a:p>
            <a:r>
              <a:rPr lang="en-US" dirty="0"/>
              <a:t>VO-16</a:t>
            </a:r>
          </a:p>
        </p:txBody>
      </p:sp>
    </p:spTree>
    <p:extLst>
      <p:ext uri="{BB962C8B-B14F-4D97-AF65-F5344CB8AC3E}">
        <p14:creationId xmlns:p14="http://schemas.microsoft.com/office/powerpoint/2010/main" val="2098180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BB2E36F-3E95-4745-A9B8-BD0B8B26CC30}"/>
              </a:ext>
            </a:extLst>
          </p:cNvPr>
          <p:cNvSpPr>
            <a:spLocks noGrp="1"/>
          </p:cNvSpPr>
          <p:nvPr>
            <p:ph type="title"/>
          </p:nvPr>
        </p:nvSpPr>
        <p:spPr/>
        <p:txBody>
          <a:bodyPr/>
          <a:lstStyle/>
          <a:p>
            <a:r>
              <a:rPr lang="en-US" dirty="0"/>
              <a:t>Alerts and Warnings</a:t>
            </a:r>
          </a:p>
        </p:txBody>
      </p:sp>
      <p:sp>
        <p:nvSpPr>
          <p:cNvPr id="2" name="Content Placeholder 1">
            <a:extLst>
              <a:ext uri="{FF2B5EF4-FFF2-40B4-BE49-F238E27FC236}">
                <a16:creationId xmlns:a16="http://schemas.microsoft.com/office/drawing/2014/main" id="{A8B64F47-D1EF-427A-917C-68B02E5120A6}"/>
              </a:ext>
            </a:extLst>
          </p:cNvPr>
          <p:cNvSpPr>
            <a:spLocks noGrp="1"/>
          </p:cNvSpPr>
          <p:nvPr>
            <p:ph idx="1"/>
          </p:nvPr>
        </p:nvSpPr>
        <p:spPr/>
        <p:txBody>
          <a:bodyPr/>
          <a:lstStyle/>
          <a:p>
            <a:r>
              <a:rPr lang="en-US" dirty="0"/>
              <a:t>Learn about your community’s volcanic eruption warning systems and emergency evacuation plans  </a:t>
            </a:r>
          </a:p>
          <a:p>
            <a:r>
              <a:rPr lang="en-US" dirty="0"/>
              <a:t>Different communities have different ways of providing warnings and different responses  </a:t>
            </a:r>
          </a:p>
          <a:p>
            <a:pPr lvl="1"/>
            <a:r>
              <a:rPr lang="en-US" dirty="0"/>
              <a:t>Many communities have sirens and other warning technologies, such as online activation colors (green, yellow, orange, red), to warn the public of a possible eruption </a:t>
            </a:r>
          </a:p>
        </p:txBody>
      </p:sp>
      <p:sp>
        <p:nvSpPr>
          <p:cNvPr id="6" name="Content Placeholder 5">
            <a:extLst>
              <a:ext uri="{FF2B5EF4-FFF2-40B4-BE49-F238E27FC236}">
                <a16:creationId xmlns:a16="http://schemas.microsoft.com/office/drawing/2014/main" id="{16DD4814-EE08-457F-8F65-9638F1666618}"/>
              </a:ext>
            </a:extLst>
          </p:cNvPr>
          <p:cNvSpPr>
            <a:spLocks noGrp="1"/>
          </p:cNvSpPr>
          <p:nvPr>
            <p:ph sz="quarter" idx="12"/>
          </p:nvPr>
        </p:nvSpPr>
        <p:spPr/>
        <p:txBody>
          <a:bodyPr/>
          <a:lstStyle/>
          <a:p>
            <a:r>
              <a:rPr lang="en-US" dirty="0"/>
              <a:t>PM VO-4</a:t>
            </a:r>
          </a:p>
        </p:txBody>
      </p:sp>
      <p:sp>
        <p:nvSpPr>
          <p:cNvPr id="4" name="Text Placeholder 3">
            <a:extLst>
              <a:ext uri="{FF2B5EF4-FFF2-40B4-BE49-F238E27FC236}">
                <a16:creationId xmlns:a16="http://schemas.microsoft.com/office/drawing/2014/main" id="{3E6BCE2D-85BC-45F6-BE63-403490B40C7D}"/>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A0E5C7B6-565D-4A8A-817E-9C84A99C2BE0}"/>
              </a:ext>
            </a:extLst>
          </p:cNvPr>
          <p:cNvSpPr>
            <a:spLocks noGrp="1"/>
          </p:cNvSpPr>
          <p:nvPr>
            <p:ph type="body" sz="quarter" idx="11"/>
          </p:nvPr>
        </p:nvSpPr>
        <p:spPr/>
        <p:txBody>
          <a:bodyPr/>
          <a:lstStyle/>
          <a:p>
            <a:r>
              <a:rPr lang="en-US" dirty="0"/>
              <a:t>VO-17</a:t>
            </a:r>
          </a:p>
        </p:txBody>
      </p:sp>
    </p:spTree>
    <p:extLst>
      <p:ext uri="{BB962C8B-B14F-4D97-AF65-F5344CB8AC3E}">
        <p14:creationId xmlns:p14="http://schemas.microsoft.com/office/powerpoint/2010/main" val="2969667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3247DAD-0225-B04E-8FB8-4BB31999A442}"/>
              </a:ext>
            </a:extLst>
          </p:cNvPr>
          <p:cNvSpPr>
            <a:spLocks noGrp="1"/>
          </p:cNvSpPr>
          <p:nvPr>
            <p:ph type="title"/>
          </p:nvPr>
        </p:nvSpPr>
        <p:spPr>
          <a:xfrm>
            <a:off x="628651" y="2160996"/>
            <a:ext cx="7886700" cy="1325563"/>
          </a:xfrm>
        </p:spPr>
        <p:txBody>
          <a:bodyPr>
            <a:normAutofit/>
          </a:bodyPr>
          <a:lstStyle/>
          <a:p>
            <a:pPr lvl="0" algn="ctr">
              <a:spcBef>
                <a:spcPts val="1000"/>
              </a:spcBef>
            </a:pPr>
            <a:r>
              <a:rPr lang="en-US" sz="3400" b="1" dirty="0">
                <a:solidFill>
                  <a:sysClr val="windowText" lastClr="000000"/>
                </a:solidFill>
                <a:latin typeface="Arial" panose="020B0604020202020204" pitchFamily="34" charset="0"/>
                <a:ea typeface="+mn-ea"/>
                <a:cs typeface="Arial" panose="020B0604020202020204" pitchFamily="34" charset="0"/>
              </a:rPr>
              <a:t>Volcano</a:t>
            </a:r>
          </a:p>
        </p:txBody>
      </p:sp>
      <p:sp>
        <p:nvSpPr>
          <p:cNvPr id="3" name="Text Placeholder 2">
            <a:extLst>
              <a:ext uri="{FF2B5EF4-FFF2-40B4-BE49-F238E27FC236}">
                <a16:creationId xmlns:a16="http://schemas.microsoft.com/office/drawing/2014/main" id="{E29E8336-158E-4CD2-B9BD-EC1E8A0C8F70}"/>
              </a:ext>
            </a:extLst>
          </p:cNvPr>
          <p:cNvSpPr>
            <a:spLocks noGrp="1"/>
          </p:cNvSpPr>
          <p:nvPr>
            <p:ph type="body" sz="quarter" idx="11"/>
          </p:nvPr>
        </p:nvSpPr>
        <p:spPr>
          <a:xfrm>
            <a:off x="-31899" y="1689690"/>
            <a:ext cx="9144000" cy="725488"/>
          </a:xfrm>
        </p:spPr>
        <p:txBody>
          <a:bodyPr>
            <a:noAutofit/>
          </a:bodyPr>
          <a:lstStyle/>
          <a:p>
            <a:r>
              <a:rPr lang="en-US" sz="5000" dirty="0"/>
              <a:t> </a:t>
            </a:r>
            <a:r>
              <a:rPr lang="en-US" sz="5000" dirty="0">
                <a:solidFill>
                  <a:schemeClr val="bg1"/>
                </a:solidFill>
              </a:rPr>
              <a:t>CERT</a:t>
            </a:r>
            <a:r>
              <a:rPr lang="en-US" sz="5000" dirty="0"/>
              <a:t> </a:t>
            </a:r>
            <a:r>
              <a:rPr lang="en-US" sz="5000" dirty="0">
                <a:solidFill>
                  <a:schemeClr val="bg1"/>
                </a:solidFill>
              </a:rPr>
              <a:t>Hazard</a:t>
            </a:r>
            <a:r>
              <a:rPr lang="en-US" sz="5000" dirty="0"/>
              <a:t> </a:t>
            </a:r>
            <a:r>
              <a:rPr lang="en-US" sz="5000" dirty="0">
                <a:solidFill>
                  <a:schemeClr val="bg1"/>
                </a:solidFill>
              </a:rPr>
              <a:t>Annex</a:t>
            </a:r>
            <a:r>
              <a:rPr lang="en-US" sz="500" dirty="0">
                <a:solidFill>
                  <a:srgbClr val="448431"/>
                </a:solidFill>
              </a:rPr>
              <a:t> 12</a:t>
            </a:r>
          </a:p>
        </p:txBody>
      </p:sp>
    </p:spTree>
    <p:extLst>
      <p:ext uri="{BB962C8B-B14F-4D97-AF65-F5344CB8AC3E}">
        <p14:creationId xmlns:p14="http://schemas.microsoft.com/office/powerpoint/2010/main" val="4037423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143045-E74F-4E12-8BBF-268C4C5BD257}"/>
              </a:ext>
            </a:extLst>
          </p:cNvPr>
          <p:cNvSpPr>
            <a:spLocks noGrp="1"/>
          </p:cNvSpPr>
          <p:nvPr>
            <p:ph type="title"/>
          </p:nvPr>
        </p:nvSpPr>
        <p:spPr/>
        <p:txBody>
          <a:bodyPr>
            <a:normAutofit/>
          </a:bodyPr>
          <a:lstStyle/>
          <a:p>
            <a:r>
              <a:rPr lang="en-US" dirty="0"/>
              <a:t>Alerts and Warnings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0A57F7B7-87A7-4D3B-846C-17798DE3AEFF}"/>
              </a:ext>
            </a:extLst>
          </p:cNvPr>
          <p:cNvSpPr>
            <a:spLocks noGrp="1"/>
          </p:cNvSpPr>
          <p:nvPr>
            <p:ph idx="1"/>
          </p:nvPr>
        </p:nvSpPr>
        <p:spPr/>
        <p:txBody>
          <a:bodyPr/>
          <a:lstStyle/>
          <a:p>
            <a:r>
              <a:rPr lang="en-US" dirty="0"/>
              <a:t>The United States Geological Survey (USGS) Volcano Hazards Program has adopted an alert notification system nationwide for characterizing the level of unrest and eruptive activity at volcanoes  </a:t>
            </a:r>
          </a:p>
          <a:p>
            <a:r>
              <a:rPr lang="en-US" dirty="0"/>
              <a:t>The USGS Volcano Notification Service (VNS) is a free service that sends notification emails about volcanic activity in the United States </a:t>
            </a:r>
          </a:p>
        </p:txBody>
      </p:sp>
      <p:sp>
        <p:nvSpPr>
          <p:cNvPr id="6" name="Content Placeholder 5">
            <a:extLst>
              <a:ext uri="{FF2B5EF4-FFF2-40B4-BE49-F238E27FC236}">
                <a16:creationId xmlns:a16="http://schemas.microsoft.com/office/drawing/2014/main" id="{2E5F3D7B-B772-4679-93FB-7F5BAF7DBE6A}"/>
              </a:ext>
            </a:extLst>
          </p:cNvPr>
          <p:cNvSpPr>
            <a:spLocks noGrp="1"/>
          </p:cNvSpPr>
          <p:nvPr>
            <p:ph sz="quarter" idx="12"/>
          </p:nvPr>
        </p:nvSpPr>
        <p:spPr/>
        <p:txBody>
          <a:bodyPr/>
          <a:lstStyle/>
          <a:p>
            <a:r>
              <a:rPr lang="en-US" dirty="0"/>
              <a:t>PM VO-4</a:t>
            </a:r>
          </a:p>
        </p:txBody>
      </p:sp>
      <p:sp>
        <p:nvSpPr>
          <p:cNvPr id="4" name="Text Placeholder 3">
            <a:extLst>
              <a:ext uri="{FF2B5EF4-FFF2-40B4-BE49-F238E27FC236}">
                <a16:creationId xmlns:a16="http://schemas.microsoft.com/office/drawing/2014/main" id="{9493998A-BAF6-48BA-A0B7-6865A36FEBFD}"/>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F048C3B4-B5B5-48D0-BB2C-91BCACCFA6AB}"/>
              </a:ext>
            </a:extLst>
          </p:cNvPr>
          <p:cNvSpPr>
            <a:spLocks noGrp="1"/>
          </p:cNvSpPr>
          <p:nvPr>
            <p:ph type="body" sz="quarter" idx="11"/>
          </p:nvPr>
        </p:nvSpPr>
        <p:spPr/>
        <p:txBody>
          <a:bodyPr/>
          <a:lstStyle/>
          <a:p>
            <a:r>
              <a:rPr lang="en-US" dirty="0"/>
              <a:t>VO-18</a:t>
            </a:r>
          </a:p>
        </p:txBody>
      </p:sp>
    </p:spTree>
    <p:extLst>
      <p:ext uri="{BB962C8B-B14F-4D97-AF65-F5344CB8AC3E}">
        <p14:creationId xmlns:p14="http://schemas.microsoft.com/office/powerpoint/2010/main" val="3431838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E56B143-3079-456A-8F03-A85C93499E5E}"/>
              </a:ext>
            </a:extLst>
          </p:cNvPr>
          <p:cNvSpPr>
            <a:spLocks noGrp="1"/>
          </p:cNvSpPr>
          <p:nvPr>
            <p:ph type="title"/>
          </p:nvPr>
        </p:nvSpPr>
        <p:spPr/>
        <p:txBody>
          <a:bodyPr>
            <a:normAutofit fontScale="90000"/>
          </a:bodyPr>
          <a:lstStyle/>
          <a:p>
            <a:r>
              <a:rPr lang="en-US" dirty="0"/>
              <a:t>During a Volcanic Eruption</a:t>
            </a:r>
          </a:p>
        </p:txBody>
      </p:sp>
      <p:sp>
        <p:nvSpPr>
          <p:cNvPr id="2" name="Content Placeholder 1">
            <a:extLst>
              <a:ext uri="{FF2B5EF4-FFF2-40B4-BE49-F238E27FC236}">
                <a16:creationId xmlns:a16="http://schemas.microsoft.com/office/drawing/2014/main" id="{9047C4DE-4487-4388-855F-089025448311}"/>
              </a:ext>
            </a:extLst>
          </p:cNvPr>
          <p:cNvSpPr>
            <a:spLocks noGrp="1"/>
          </p:cNvSpPr>
          <p:nvPr>
            <p:ph idx="1"/>
          </p:nvPr>
        </p:nvSpPr>
        <p:spPr/>
        <p:txBody>
          <a:bodyPr/>
          <a:lstStyle/>
          <a:p>
            <a:r>
              <a:rPr lang="en-US" dirty="0"/>
              <a:t>Monitor alert notification systems </a:t>
            </a:r>
          </a:p>
          <a:p>
            <a:r>
              <a:rPr lang="en-US" dirty="0"/>
              <a:t>Follow evacuation orders </a:t>
            </a:r>
          </a:p>
          <a:p>
            <a:r>
              <a:rPr lang="en-US" dirty="0"/>
              <a:t>Avoid areas downwind and river valleys downstream of the volcano  </a:t>
            </a:r>
          </a:p>
          <a:p>
            <a:r>
              <a:rPr lang="en-US" dirty="0"/>
              <a:t>Shelter in building, if appropriate  </a:t>
            </a:r>
          </a:p>
          <a:p>
            <a:r>
              <a:rPr lang="en-US" dirty="0"/>
              <a:t>If outside, protect yourself from ashfall </a:t>
            </a:r>
          </a:p>
          <a:p>
            <a:r>
              <a:rPr lang="en-US" dirty="0"/>
              <a:t>Be prepared for accompanying hazards </a:t>
            </a:r>
          </a:p>
          <a:p>
            <a:r>
              <a:rPr lang="en-US" dirty="0"/>
              <a:t>Driving in ash is hazardous  </a:t>
            </a:r>
          </a:p>
          <a:p>
            <a:pPr lvl="1"/>
            <a:r>
              <a:rPr lang="en-US" dirty="0"/>
              <a:t>Avoid driving in heavy ashfall </a:t>
            </a:r>
          </a:p>
        </p:txBody>
      </p:sp>
      <p:sp>
        <p:nvSpPr>
          <p:cNvPr id="6" name="Content Placeholder 5">
            <a:extLst>
              <a:ext uri="{FF2B5EF4-FFF2-40B4-BE49-F238E27FC236}">
                <a16:creationId xmlns:a16="http://schemas.microsoft.com/office/drawing/2014/main" id="{9BE6A989-A8FA-469E-9F5C-F9D6ABBA7B9B}"/>
              </a:ext>
            </a:extLst>
          </p:cNvPr>
          <p:cNvSpPr>
            <a:spLocks noGrp="1"/>
          </p:cNvSpPr>
          <p:nvPr>
            <p:ph sz="quarter" idx="12"/>
          </p:nvPr>
        </p:nvSpPr>
        <p:spPr/>
        <p:txBody>
          <a:bodyPr/>
          <a:lstStyle/>
          <a:p>
            <a:r>
              <a:rPr lang="en-US" dirty="0"/>
              <a:t>PM VO-5</a:t>
            </a:r>
          </a:p>
        </p:txBody>
      </p:sp>
      <p:sp>
        <p:nvSpPr>
          <p:cNvPr id="4" name="Text Placeholder 3">
            <a:extLst>
              <a:ext uri="{FF2B5EF4-FFF2-40B4-BE49-F238E27FC236}">
                <a16:creationId xmlns:a16="http://schemas.microsoft.com/office/drawing/2014/main" id="{4949EE35-E03A-4EAC-A6AD-4CC57FE01C1E}"/>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8EB598AE-49D8-4B7A-93F0-1B7D0B6A5F44}"/>
              </a:ext>
            </a:extLst>
          </p:cNvPr>
          <p:cNvSpPr>
            <a:spLocks noGrp="1"/>
          </p:cNvSpPr>
          <p:nvPr>
            <p:ph type="body" sz="quarter" idx="11"/>
          </p:nvPr>
        </p:nvSpPr>
        <p:spPr/>
        <p:txBody>
          <a:bodyPr/>
          <a:lstStyle/>
          <a:p>
            <a:r>
              <a:rPr lang="en-US" dirty="0"/>
              <a:t>VO-19</a:t>
            </a:r>
          </a:p>
        </p:txBody>
      </p:sp>
    </p:spTree>
    <p:extLst>
      <p:ext uri="{BB962C8B-B14F-4D97-AF65-F5344CB8AC3E}">
        <p14:creationId xmlns:p14="http://schemas.microsoft.com/office/powerpoint/2010/main" val="1490660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3B9EC8-0DCF-4CA0-8752-6B5D26DD44D3}"/>
              </a:ext>
            </a:extLst>
          </p:cNvPr>
          <p:cNvSpPr>
            <a:spLocks noGrp="1"/>
          </p:cNvSpPr>
          <p:nvPr>
            <p:ph type="title"/>
          </p:nvPr>
        </p:nvSpPr>
        <p:spPr/>
        <p:txBody>
          <a:bodyPr>
            <a:normAutofit fontScale="90000"/>
          </a:bodyPr>
          <a:lstStyle/>
          <a:p>
            <a:r>
              <a:rPr lang="en-US" dirty="0"/>
              <a:t>After a Volcanic Eruption</a:t>
            </a:r>
          </a:p>
        </p:txBody>
      </p:sp>
      <p:sp>
        <p:nvSpPr>
          <p:cNvPr id="2" name="Content Placeholder 1">
            <a:extLst>
              <a:ext uri="{FF2B5EF4-FFF2-40B4-BE49-F238E27FC236}">
                <a16:creationId xmlns:a16="http://schemas.microsoft.com/office/drawing/2014/main" id="{88450DE5-91CE-487C-9732-A6693FB451FE}"/>
              </a:ext>
            </a:extLst>
          </p:cNvPr>
          <p:cNvSpPr>
            <a:spLocks noGrp="1"/>
          </p:cNvSpPr>
          <p:nvPr>
            <p:ph idx="1"/>
          </p:nvPr>
        </p:nvSpPr>
        <p:spPr>
          <a:xfrm>
            <a:off x="315142" y="1521229"/>
            <a:ext cx="8512974" cy="4781145"/>
          </a:xfrm>
        </p:spPr>
        <p:txBody>
          <a:bodyPr/>
          <a:lstStyle/>
          <a:p>
            <a:r>
              <a:rPr lang="en-US" dirty="0"/>
              <a:t>The lava flow on the surface cools faster than the lava trapped inside the crust  NEVER climb on a lava crust until the proper authorities deem it safe  </a:t>
            </a:r>
          </a:p>
          <a:p>
            <a:r>
              <a:rPr lang="en-US" dirty="0"/>
              <a:t>Stay away from volcanic ashfall areas  </a:t>
            </a:r>
          </a:p>
          <a:p>
            <a:r>
              <a:rPr lang="en-US" dirty="0"/>
              <a:t>If you have a respiratory ailment, avoid contact with any amount of ash  </a:t>
            </a:r>
          </a:p>
          <a:p>
            <a:r>
              <a:rPr lang="en-US" dirty="0"/>
              <a:t>Avoid driving in heavy ashfall  </a:t>
            </a:r>
          </a:p>
          <a:p>
            <a:r>
              <a:rPr lang="en-US" dirty="0"/>
              <a:t>Do not get on roof to remove ash unless it threatens collapse </a:t>
            </a:r>
          </a:p>
          <a:p>
            <a:pPr lvl="1"/>
            <a:r>
              <a:rPr lang="en-US" dirty="0"/>
              <a:t> Even then, exercise great caution </a:t>
            </a:r>
          </a:p>
        </p:txBody>
      </p:sp>
      <p:sp>
        <p:nvSpPr>
          <p:cNvPr id="6" name="Content Placeholder 5">
            <a:extLst>
              <a:ext uri="{FF2B5EF4-FFF2-40B4-BE49-F238E27FC236}">
                <a16:creationId xmlns:a16="http://schemas.microsoft.com/office/drawing/2014/main" id="{B7D3293A-A02C-4BE6-82D3-F6BACBC676E8}"/>
              </a:ext>
            </a:extLst>
          </p:cNvPr>
          <p:cNvSpPr>
            <a:spLocks noGrp="1"/>
          </p:cNvSpPr>
          <p:nvPr>
            <p:ph sz="quarter" idx="12"/>
          </p:nvPr>
        </p:nvSpPr>
        <p:spPr/>
        <p:txBody>
          <a:bodyPr/>
          <a:lstStyle/>
          <a:p>
            <a:r>
              <a:rPr lang="en-US" dirty="0"/>
              <a:t>PM VO-6</a:t>
            </a:r>
          </a:p>
        </p:txBody>
      </p:sp>
      <p:sp>
        <p:nvSpPr>
          <p:cNvPr id="4" name="Text Placeholder 3">
            <a:extLst>
              <a:ext uri="{FF2B5EF4-FFF2-40B4-BE49-F238E27FC236}">
                <a16:creationId xmlns:a16="http://schemas.microsoft.com/office/drawing/2014/main" id="{B6EBC0E1-9029-4BBF-98D5-0F83A4B71B33}"/>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DE4E8F2A-6B3D-4490-9EAB-C469F569142C}"/>
              </a:ext>
            </a:extLst>
          </p:cNvPr>
          <p:cNvSpPr>
            <a:spLocks noGrp="1"/>
          </p:cNvSpPr>
          <p:nvPr>
            <p:ph type="body" sz="quarter" idx="11"/>
          </p:nvPr>
        </p:nvSpPr>
        <p:spPr/>
        <p:txBody>
          <a:bodyPr/>
          <a:lstStyle/>
          <a:p>
            <a:r>
              <a:rPr lang="en-US" dirty="0"/>
              <a:t>VO-20</a:t>
            </a:r>
          </a:p>
        </p:txBody>
      </p:sp>
    </p:spTree>
    <p:extLst>
      <p:ext uri="{BB962C8B-B14F-4D97-AF65-F5344CB8AC3E}">
        <p14:creationId xmlns:p14="http://schemas.microsoft.com/office/powerpoint/2010/main" val="3840673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6890455-E9B3-4908-9D3C-C32E773EE01B}"/>
              </a:ext>
            </a:extLst>
          </p:cNvPr>
          <p:cNvSpPr>
            <a:spLocks noGrp="1"/>
          </p:cNvSpPr>
          <p:nvPr>
            <p:ph type="title"/>
          </p:nvPr>
        </p:nvSpPr>
        <p:spPr/>
        <p:txBody>
          <a:bodyPr>
            <a:normAutofit/>
          </a:bodyPr>
          <a:lstStyle/>
          <a:p>
            <a:r>
              <a:rPr lang="en-US" dirty="0"/>
              <a:t>Final Questions? </a:t>
            </a:r>
            <a:r>
              <a:rPr lang="en-US" sz="600" dirty="0">
                <a:solidFill>
                  <a:srgbClr val="448431"/>
                </a:solidFill>
              </a:rPr>
              <a:t>(Annex 12)</a:t>
            </a:r>
          </a:p>
        </p:txBody>
      </p:sp>
      <p:sp>
        <p:nvSpPr>
          <p:cNvPr id="7" name="Content Placeholder 6">
            <a:extLst>
              <a:ext uri="{FF2B5EF4-FFF2-40B4-BE49-F238E27FC236}">
                <a16:creationId xmlns:a16="http://schemas.microsoft.com/office/drawing/2014/main" id="{8F08A7E6-CE32-48DA-BDBF-07E81C570E14}"/>
              </a:ext>
            </a:extLst>
          </p:cNvPr>
          <p:cNvSpPr>
            <a:spLocks noGrp="1"/>
          </p:cNvSpPr>
          <p:nvPr>
            <p:ph idx="1"/>
          </p:nvPr>
        </p:nvSpPr>
        <p:spPr/>
        <p:txBody>
          <a:bodyPr anchor="ctr"/>
          <a:lstStyle/>
          <a:p>
            <a:pPr algn="ctr"/>
            <a:r>
              <a:rPr lang="en-US" dirty="0"/>
              <a:t>Additional questions, comments, or concerns, about volcanoes?</a:t>
            </a:r>
          </a:p>
        </p:txBody>
      </p:sp>
      <p:sp>
        <p:nvSpPr>
          <p:cNvPr id="8" name="Text Placeholder 7">
            <a:extLst>
              <a:ext uri="{FF2B5EF4-FFF2-40B4-BE49-F238E27FC236}">
                <a16:creationId xmlns:a16="http://schemas.microsoft.com/office/drawing/2014/main" id="{F33AA3D0-78A9-4381-825D-831267D6DBB7}"/>
              </a:ext>
            </a:extLst>
          </p:cNvPr>
          <p:cNvSpPr>
            <a:spLocks noGrp="1"/>
          </p:cNvSpPr>
          <p:nvPr>
            <p:ph type="body" sz="quarter" idx="10"/>
          </p:nvPr>
        </p:nvSpPr>
        <p:spPr/>
        <p:txBody>
          <a:bodyPr/>
          <a:lstStyle/>
          <a:p>
            <a:r>
              <a:rPr lang="en-US" dirty="0"/>
              <a:t>CERT Hazard Annex: Volcano</a:t>
            </a:r>
          </a:p>
        </p:txBody>
      </p:sp>
      <p:sp>
        <p:nvSpPr>
          <p:cNvPr id="9" name="Text Placeholder 8">
            <a:extLst>
              <a:ext uri="{FF2B5EF4-FFF2-40B4-BE49-F238E27FC236}">
                <a16:creationId xmlns:a16="http://schemas.microsoft.com/office/drawing/2014/main" id="{71644AAF-ECE3-4910-897E-4B84F6BB6FE9}"/>
              </a:ext>
            </a:extLst>
          </p:cNvPr>
          <p:cNvSpPr>
            <a:spLocks noGrp="1"/>
          </p:cNvSpPr>
          <p:nvPr>
            <p:ph type="body" sz="quarter" idx="11"/>
          </p:nvPr>
        </p:nvSpPr>
        <p:spPr/>
        <p:txBody>
          <a:bodyPr/>
          <a:lstStyle/>
          <a:p>
            <a:r>
              <a:rPr lang="en-US" dirty="0"/>
              <a:t>VO-21</a:t>
            </a:r>
          </a:p>
        </p:txBody>
      </p:sp>
    </p:spTree>
    <p:extLst>
      <p:ext uri="{BB962C8B-B14F-4D97-AF65-F5344CB8AC3E}">
        <p14:creationId xmlns:p14="http://schemas.microsoft.com/office/powerpoint/2010/main" val="4014802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6A77E9-EF07-4CBF-AE3B-12E2628DE193}"/>
              </a:ext>
            </a:extLst>
          </p:cNvPr>
          <p:cNvSpPr>
            <a:spLocks noGrp="1"/>
          </p:cNvSpPr>
          <p:nvPr>
            <p:ph type="title"/>
          </p:nvPr>
        </p:nvSpPr>
        <p:spPr/>
        <p:txBody>
          <a:bodyPr>
            <a:normAutofit/>
          </a:bodyPr>
          <a:lstStyle/>
          <a:p>
            <a:r>
              <a:rPr lang="en-US" dirty="0"/>
              <a:t>Introduction </a:t>
            </a:r>
            <a:r>
              <a:rPr lang="en-US" sz="600" dirty="0">
                <a:solidFill>
                  <a:srgbClr val="448431"/>
                </a:solidFill>
              </a:rPr>
              <a:t>(Annex 12)</a:t>
            </a:r>
          </a:p>
        </p:txBody>
      </p:sp>
      <p:sp>
        <p:nvSpPr>
          <p:cNvPr id="2" name="Content Placeholder 1">
            <a:extLst>
              <a:ext uri="{FF2B5EF4-FFF2-40B4-BE49-F238E27FC236}">
                <a16:creationId xmlns:a16="http://schemas.microsoft.com/office/drawing/2014/main" id="{E9CDF2F1-2D4F-4D62-98BD-14746BEC6EE0}"/>
              </a:ext>
            </a:extLst>
          </p:cNvPr>
          <p:cNvSpPr>
            <a:spLocks noGrp="1"/>
          </p:cNvSpPr>
          <p:nvPr>
            <p:ph idx="1"/>
          </p:nvPr>
        </p:nvSpPr>
        <p:spPr/>
        <p:txBody>
          <a:bodyPr/>
          <a:lstStyle/>
          <a:p>
            <a:r>
              <a:rPr lang="en-US" dirty="0"/>
              <a:t>Volcanoes produce a wide variety of hazards, including ash, lahars, toxic gases, and flashfloods of hot water and debris, that can kill people and destroy property  </a:t>
            </a:r>
          </a:p>
          <a:p>
            <a:r>
              <a:rPr lang="en-US" dirty="0"/>
              <a:t>Large explosive eruptions can endanger people and property hundreds of miles away and can even affect the global climate  </a:t>
            </a:r>
          </a:p>
        </p:txBody>
      </p:sp>
      <p:sp>
        <p:nvSpPr>
          <p:cNvPr id="6" name="Content Placeholder 5">
            <a:extLst>
              <a:ext uri="{FF2B5EF4-FFF2-40B4-BE49-F238E27FC236}">
                <a16:creationId xmlns:a16="http://schemas.microsoft.com/office/drawing/2014/main" id="{3DEB57AE-9F2B-4A08-87A3-6C62F9A9646B}"/>
              </a:ext>
            </a:extLst>
          </p:cNvPr>
          <p:cNvSpPr>
            <a:spLocks noGrp="1"/>
          </p:cNvSpPr>
          <p:nvPr>
            <p:ph sz="quarter" idx="12"/>
          </p:nvPr>
        </p:nvSpPr>
        <p:spPr/>
        <p:txBody>
          <a:bodyPr/>
          <a:lstStyle/>
          <a:p>
            <a:r>
              <a:rPr lang="en-US" dirty="0"/>
              <a:t>PM VO-1</a:t>
            </a:r>
          </a:p>
        </p:txBody>
      </p:sp>
      <p:sp>
        <p:nvSpPr>
          <p:cNvPr id="4" name="Text Placeholder 3">
            <a:extLst>
              <a:ext uri="{FF2B5EF4-FFF2-40B4-BE49-F238E27FC236}">
                <a16:creationId xmlns:a16="http://schemas.microsoft.com/office/drawing/2014/main" id="{734D5409-0115-4435-AFC7-20DFADAE64E8}"/>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5993E30A-B30E-4D91-A377-718B8408DC9B}"/>
              </a:ext>
            </a:extLst>
          </p:cNvPr>
          <p:cNvSpPr>
            <a:spLocks noGrp="1"/>
          </p:cNvSpPr>
          <p:nvPr>
            <p:ph type="body" sz="quarter" idx="11"/>
          </p:nvPr>
        </p:nvSpPr>
        <p:spPr/>
        <p:txBody>
          <a:bodyPr/>
          <a:lstStyle/>
          <a:p>
            <a:r>
              <a:rPr lang="en-US" dirty="0"/>
              <a:t>VO-1</a:t>
            </a:r>
          </a:p>
        </p:txBody>
      </p:sp>
    </p:spTree>
    <p:extLst>
      <p:ext uri="{BB962C8B-B14F-4D97-AF65-F5344CB8AC3E}">
        <p14:creationId xmlns:p14="http://schemas.microsoft.com/office/powerpoint/2010/main" val="569362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6A77E9-EF07-4CBF-AE3B-12E2628DE193}"/>
              </a:ext>
            </a:extLst>
          </p:cNvPr>
          <p:cNvSpPr>
            <a:spLocks noGrp="1"/>
          </p:cNvSpPr>
          <p:nvPr>
            <p:ph type="title"/>
          </p:nvPr>
        </p:nvSpPr>
        <p:spPr/>
        <p:txBody>
          <a:bodyPr>
            <a:normAutofit/>
          </a:bodyPr>
          <a:lstStyle/>
          <a:p>
            <a:r>
              <a:rPr lang="en-US" dirty="0"/>
              <a:t>Introduction</a:t>
            </a:r>
            <a:r>
              <a:rPr lang="en-US" sz="500" dirty="0">
                <a:solidFill>
                  <a:srgbClr val="448431"/>
                </a:solidFill>
              </a:rPr>
              <a:t> (Annex 12) (continued)</a:t>
            </a:r>
          </a:p>
        </p:txBody>
      </p:sp>
      <p:sp>
        <p:nvSpPr>
          <p:cNvPr id="2" name="Content Placeholder 1">
            <a:extLst>
              <a:ext uri="{FF2B5EF4-FFF2-40B4-BE49-F238E27FC236}">
                <a16:creationId xmlns:a16="http://schemas.microsoft.com/office/drawing/2014/main" id="{E9CDF2F1-2D4F-4D62-98BD-14746BEC6EE0}"/>
              </a:ext>
            </a:extLst>
          </p:cNvPr>
          <p:cNvSpPr>
            <a:spLocks noGrp="1"/>
          </p:cNvSpPr>
          <p:nvPr>
            <p:ph idx="1"/>
          </p:nvPr>
        </p:nvSpPr>
        <p:spPr/>
        <p:txBody>
          <a:bodyPr/>
          <a:lstStyle/>
          <a:p>
            <a:r>
              <a:rPr lang="en-US" dirty="0"/>
              <a:t>The United States has the third most active volcanoes of any country in the world, behind only Japan and Indonesia  </a:t>
            </a:r>
          </a:p>
          <a:p>
            <a:pPr lvl="1"/>
            <a:r>
              <a:rPr lang="en-US" dirty="0"/>
              <a:t>The United States and its territories contain 169 geologically active volcanoes, of which 54 volcanoes pose a very high or high threat to public safety  </a:t>
            </a:r>
          </a:p>
          <a:p>
            <a:pPr lvl="1"/>
            <a:r>
              <a:rPr lang="en-US" dirty="0"/>
              <a:t>Since 1980, there have been at least five eruptions in the United States every year </a:t>
            </a:r>
          </a:p>
        </p:txBody>
      </p:sp>
      <p:sp>
        <p:nvSpPr>
          <p:cNvPr id="6" name="Content Placeholder 5">
            <a:extLst>
              <a:ext uri="{FF2B5EF4-FFF2-40B4-BE49-F238E27FC236}">
                <a16:creationId xmlns:a16="http://schemas.microsoft.com/office/drawing/2014/main" id="{3DEB57AE-9F2B-4A08-87A3-6C62F9A9646B}"/>
              </a:ext>
            </a:extLst>
          </p:cNvPr>
          <p:cNvSpPr>
            <a:spLocks noGrp="1"/>
          </p:cNvSpPr>
          <p:nvPr>
            <p:ph sz="quarter" idx="12"/>
          </p:nvPr>
        </p:nvSpPr>
        <p:spPr/>
        <p:txBody>
          <a:bodyPr/>
          <a:lstStyle/>
          <a:p>
            <a:r>
              <a:rPr lang="en-US" dirty="0"/>
              <a:t>PM VO-1</a:t>
            </a:r>
          </a:p>
        </p:txBody>
      </p:sp>
      <p:sp>
        <p:nvSpPr>
          <p:cNvPr id="4" name="Text Placeholder 3">
            <a:extLst>
              <a:ext uri="{FF2B5EF4-FFF2-40B4-BE49-F238E27FC236}">
                <a16:creationId xmlns:a16="http://schemas.microsoft.com/office/drawing/2014/main" id="{734D5409-0115-4435-AFC7-20DFADAE64E8}"/>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5993E30A-B30E-4D91-A377-718B8408DC9B}"/>
              </a:ext>
            </a:extLst>
          </p:cNvPr>
          <p:cNvSpPr>
            <a:spLocks noGrp="1"/>
          </p:cNvSpPr>
          <p:nvPr>
            <p:ph type="body" sz="quarter" idx="11"/>
          </p:nvPr>
        </p:nvSpPr>
        <p:spPr/>
        <p:txBody>
          <a:bodyPr/>
          <a:lstStyle/>
          <a:p>
            <a:r>
              <a:rPr lang="en-US" dirty="0"/>
              <a:t>VO-2</a:t>
            </a:r>
          </a:p>
        </p:txBody>
      </p:sp>
    </p:spTree>
    <p:extLst>
      <p:ext uri="{BB962C8B-B14F-4D97-AF65-F5344CB8AC3E}">
        <p14:creationId xmlns:p14="http://schemas.microsoft.com/office/powerpoint/2010/main" val="2958090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2ED65DA-D891-4263-9DC3-9105CBEE9D72}"/>
              </a:ext>
            </a:extLst>
          </p:cNvPr>
          <p:cNvSpPr>
            <a:spLocks noGrp="1"/>
          </p:cNvSpPr>
          <p:nvPr>
            <p:ph type="title"/>
          </p:nvPr>
        </p:nvSpPr>
        <p:spPr/>
        <p:txBody>
          <a:bodyPr/>
          <a:lstStyle/>
          <a:p>
            <a:r>
              <a:rPr lang="en-US" dirty="0"/>
              <a:t>Types of Volcanoes</a:t>
            </a:r>
          </a:p>
        </p:txBody>
      </p:sp>
      <p:sp>
        <p:nvSpPr>
          <p:cNvPr id="2" name="Content Placeholder 1">
            <a:extLst>
              <a:ext uri="{FF2B5EF4-FFF2-40B4-BE49-F238E27FC236}">
                <a16:creationId xmlns:a16="http://schemas.microsoft.com/office/drawing/2014/main" id="{2CD7D8E2-B8A0-4700-85A9-3CD3DB7B944E}"/>
              </a:ext>
            </a:extLst>
          </p:cNvPr>
          <p:cNvSpPr>
            <a:spLocks noGrp="1"/>
          </p:cNvSpPr>
          <p:nvPr>
            <p:ph idx="1"/>
          </p:nvPr>
        </p:nvSpPr>
        <p:spPr/>
        <p:txBody>
          <a:bodyPr/>
          <a:lstStyle/>
          <a:p>
            <a:r>
              <a:rPr lang="en-US" b="1" dirty="0"/>
              <a:t>Snow-clad volcanoes</a:t>
            </a:r>
            <a:r>
              <a:rPr lang="en-US" dirty="0"/>
              <a:t> (found in Alaska and the Pacific Northwest) bring substantial hazards from lahars  </a:t>
            </a:r>
          </a:p>
          <a:p>
            <a:r>
              <a:rPr lang="en-US" b="1" dirty="0"/>
              <a:t>Explosive volcanoes </a:t>
            </a:r>
            <a:r>
              <a:rPr lang="en-US" dirty="0"/>
              <a:t>(found in Alaska and the American West) bring risk of volcanic ash that can affect areas close by and hundreds to thousands of miles from the volcanic vent  </a:t>
            </a:r>
          </a:p>
          <a:p>
            <a:r>
              <a:rPr lang="en-US" b="1" dirty="0"/>
              <a:t>Weakly explosive volcanoes </a:t>
            </a:r>
            <a:r>
              <a:rPr lang="en-US" dirty="0"/>
              <a:t>(found in Hawaii) typically erupt gently with fluid lava flows and increased risk of vog </a:t>
            </a:r>
          </a:p>
        </p:txBody>
      </p:sp>
      <p:sp>
        <p:nvSpPr>
          <p:cNvPr id="6" name="Content Placeholder 5">
            <a:extLst>
              <a:ext uri="{FF2B5EF4-FFF2-40B4-BE49-F238E27FC236}">
                <a16:creationId xmlns:a16="http://schemas.microsoft.com/office/drawing/2014/main" id="{680AC618-6170-4AFD-ADD2-DD782E2C16C5}"/>
              </a:ext>
            </a:extLst>
          </p:cNvPr>
          <p:cNvSpPr>
            <a:spLocks noGrp="1"/>
          </p:cNvSpPr>
          <p:nvPr>
            <p:ph sz="quarter" idx="12"/>
          </p:nvPr>
        </p:nvSpPr>
        <p:spPr/>
        <p:txBody>
          <a:bodyPr/>
          <a:lstStyle/>
          <a:p>
            <a:r>
              <a:rPr lang="en-US" dirty="0"/>
              <a:t>PM VO-1</a:t>
            </a:r>
          </a:p>
        </p:txBody>
      </p:sp>
      <p:sp>
        <p:nvSpPr>
          <p:cNvPr id="4" name="Text Placeholder 3">
            <a:extLst>
              <a:ext uri="{FF2B5EF4-FFF2-40B4-BE49-F238E27FC236}">
                <a16:creationId xmlns:a16="http://schemas.microsoft.com/office/drawing/2014/main" id="{EE3660D7-9219-4206-9730-A1425D7CB630}"/>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4BCBB2F9-9B37-4A19-915D-502FFDF5A7F8}"/>
              </a:ext>
            </a:extLst>
          </p:cNvPr>
          <p:cNvSpPr>
            <a:spLocks noGrp="1"/>
          </p:cNvSpPr>
          <p:nvPr>
            <p:ph type="body" sz="quarter" idx="11"/>
          </p:nvPr>
        </p:nvSpPr>
        <p:spPr/>
        <p:txBody>
          <a:bodyPr/>
          <a:lstStyle/>
          <a:p>
            <a:r>
              <a:rPr lang="en-US" dirty="0"/>
              <a:t>VO-3</a:t>
            </a:r>
          </a:p>
        </p:txBody>
      </p:sp>
    </p:spTree>
    <p:extLst>
      <p:ext uri="{BB962C8B-B14F-4D97-AF65-F5344CB8AC3E}">
        <p14:creationId xmlns:p14="http://schemas.microsoft.com/office/powerpoint/2010/main" val="1376433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04DF08-A7A6-4E5F-95FC-243E70B63C7C}"/>
              </a:ext>
            </a:extLst>
          </p:cNvPr>
          <p:cNvSpPr>
            <a:spLocks noGrp="1"/>
          </p:cNvSpPr>
          <p:nvPr>
            <p:ph type="title"/>
          </p:nvPr>
        </p:nvSpPr>
        <p:spPr/>
        <p:txBody>
          <a:bodyPr/>
          <a:lstStyle/>
          <a:p>
            <a:r>
              <a:rPr lang="en-US" dirty="0"/>
              <a:t>Volcano Impacts</a:t>
            </a:r>
          </a:p>
        </p:txBody>
      </p:sp>
      <p:sp>
        <p:nvSpPr>
          <p:cNvPr id="2" name="Content Placeholder 1">
            <a:extLst>
              <a:ext uri="{FF2B5EF4-FFF2-40B4-BE49-F238E27FC236}">
                <a16:creationId xmlns:a16="http://schemas.microsoft.com/office/drawing/2014/main" id="{7622DF8C-38A6-4E35-95AD-2871738274FA}"/>
              </a:ext>
            </a:extLst>
          </p:cNvPr>
          <p:cNvSpPr>
            <a:spLocks noGrp="1"/>
          </p:cNvSpPr>
          <p:nvPr>
            <p:ph idx="1"/>
          </p:nvPr>
        </p:nvSpPr>
        <p:spPr/>
        <p:txBody>
          <a:bodyPr/>
          <a:lstStyle/>
          <a:p>
            <a:r>
              <a:rPr lang="en-US" dirty="0"/>
              <a:t>Fatalities </a:t>
            </a:r>
          </a:p>
          <a:p>
            <a:pPr lvl="1"/>
            <a:r>
              <a:rPr lang="en-US" dirty="0"/>
              <a:t>Typically caused by ash asphyxiation, thermal injuries, and trauma  </a:t>
            </a:r>
          </a:p>
          <a:p>
            <a:pPr lvl="1"/>
            <a:r>
              <a:rPr lang="en-US" dirty="0"/>
              <a:t>Pyroclastic flows have accounted for the majority of mortality in volcanic events  </a:t>
            </a:r>
          </a:p>
          <a:p>
            <a:r>
              <a:rPr lang="en-US" dirty="0"/>
              <a:t>Disruptions </a:t>
            </a:r>
          </a:p>
          <a:p>
            <a:pPr lvl="1"/>
            <a:r>
              <a:rPr lang="en-US" dirty="0"/>
              <a:t>Interrupts transportation, power, and other services </a:t>
            </a:r>
          </a:p>
          <a:p>
            <a:pPr lvl="1"/>
            <a:r>
              <a:rPr lang="en-US" dirty="0"/>
              <a:t>Generates economic losses from damages to structures and roadways </a:t>
            </a:r>
          </a:p>
        </p:txBody>
      </p:sp>
      <p:sp>
        <p:nvSpPr>
          <p:cNvPr id="6" name="Content Placeholder 5">
            <a:extLst>
              <a:ext uri="{FF2B5EF4-FFF2-40B4-BE49-F238E27FC236}">
                <a16:creationId xmlns:a16="http://schemas.microsoft.com/office/drawing/2014/main" id="{0369B740-2673-4CC2-91BC-8AA4CAE587F9}"/>
              </a:ext>
            </a:extLst>
          </p:cNvPr>
          <p:cNvSpPr>
            <a:spLocks noGrp="1"/>
          </p:cNvSpPr>
          <p:nvPr>
            <p:ph sz="quarter" idx="12"/>
          </p:nvPr>
        </p:nvSpPr>
        <p:spPr/>
        <p:txBody>
          <a:bodyPr/>
          <a:lstStyle/>
          <a:p>
            <a:r>
              <a:rPr lang="en-US" dirty="0"/>
              <a:t>PM VO-1</a:t>
            </a:r>
          </a:p>
        </p:txBody>
      </p:sp>
      <p:sp>
        <p:nvSpPr>
          <p:cNvPr id="4" name="Text Placeholder 3">
            <a:extLst>
              <a:ext uri="{FF2B5EF4-FFF2-40B4-BE49-F238E27FC236}">
                <a16:creationId xmlns:a16="http://schemas.microsoft.com/office/drawing/2014/main" id="{DE774D8F-F5E9-4952-A891-04F5C90AF133}"/>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8F3CE0BD-D700-443E-BC24-F574D6FFDCE3}"/>
              </a:ext>
            </a:extLst>
          </p:cNvPr>
          <p:cNvSpPr>
            <a:spLocks noGrp="1"/>
          </p:cNvSpPr>
          <p:nvPr>
            <p:ph type="body" sz="quarter" idx="11"/>
          </p:nvPr>
        </p:nvSpPr>
        <p:spPr/>
        <p:txBody>
          <a:bodyPr/>
          <a:lstStyle/>
          <a:p>
            <a:r>
              <a:rPr lang="en-US" dirty="0"/>
              <a:t>VO-4</a:t>
            </a:r>
          </a:p>
        </p:txBody>
      </p:sp>
    </p:spTree>
    <p:extLst>
      <p:ext uri="{BB962C8B-B14F-4D97-AF65-F5344CB8AC3E}">
        <p14:creationId xmlns:p14="http://schemas.microsoft.com/office/powerpoint/2010/main" val="813066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529C79-1A99-46E1-B4DF-3BA17B7FC9E8}"/>
              </a:ext>
            </a:extLst>
          </p:cNvPr>
          <p:cNvSpPr>
            <a:spLocks noGrp="1"/>
          </p:cNvSpPr>
          <p:nvPr>
            <p:ph type="title"/>
          </p:nvPr>
        </p:nvSpPr>
        <p:spPr/>
        <p:txBody>
          <a:bodyPr/>
          <a:lstStyle/>
          <a:p>
            <a:r>
              <a:rPr lang="en-US" dirty="0"/>
              <a:t>Volcanic Hazards</a:t>
            </a:r>
          </a:p>
        </p:txBody>
      </p:sp>
      <p:sp>
        <p:nvSpPr>
          <p:cNvPr id="2" name="Content Placeholder 1">
            <a:extLst>
              <a:ext uri="{FF2B5EF4-FFF2-40B4-BE49-F238E27FC236}">
                <a16:creationId xmlns:a16="http://schemas.microsoft.com/office/drawing/2014/main" id="{AECF5589-67AB-443E-A22C-9614147AC80C}"/>
              </a:ext>
            </a:extLst>
          </p:cNvPr>
          <p:cNvSpPr>
            <a:spLocks noGrp="1"/>
          </p:cNvSpPr>
          <p:nvPr>
            <p:ph idx="1"/>
          </p:nvPr>
        </p:nvSpPr>
        <p:spPr/>
        <p:txBody>
          <a:bodyPr/>
          <a:lstStyle/>
          <a:p>
            <a:r>
              <a:rPr lang="en-US" dirty="0"/>
              <a:t>Eruptions </a:t>
            </a:r>
          </a:p>
          <a:p>
            <a:r>
              <a:rPr lang="en-US" dirty="0"/>
              <a:t>Lava </a:t>
            </a:r>
          </a:p>
          <a:p>
            <a:r>
              <a:rPr lang="en-US" dirty="0"/>
              <a:t>Pyroclastic flows </a:t>
            </a:r>
          </a:p>
          <a:p>
            <a:r>
              <a:rPr lang="en-US" dirty="0"/>
              <a:t>Lahar (volcanic mudflow) </a:t>
            </a:r>
          </a:p>
          <a:p>
            <a:r>
              <a:rPr lang="en-US" dirty="0"/>
              <a:t>Volcanic gases </a:t>
            </a:r>
          </a:p>
          <a:p>
            <a:r>
              <a:rPr lang="en-US" dirty="0"/>
              <a:t>Tephra/Ash </a:t>
            </a:r>
          </a:p>
          <a:p>
            <a:r>
              <a:rPr lang="en-US" dirty="0"/>
              <a:t>Landslides </a:t>
            </a:r>
          </a:p>
          <a:p>
            <a:r>
              <a:rPr lang="en-US" dirty="0"/>
              <a:t>Volcanic smog (vog)</a:t>
            </a:r>
          </a:p>
        </p:txBody>
      </p:sp>
      <p:sp>
        <p:nvSpPr>
          <p:cNvPr id="6" name="Content Placeholder 5">
            <a:extLst>
              <a:ext uri="{FF2B5EF4-FFF2-40B4-BE49-F238E27FC236}">
                <a16:creationId xmlns:a16="http://schemas.microsoft.com/office/drawing/2014/main" id="{1879D38A-8FB8-4627-BC07-BC602236A4EA}"/>
              </a:ext>
            </a:extLst>
          </p:cNvPr>
          <p:cNvSpPr>
            <a:spLocks noGrp="1"/>
          </p:cNvSpPr>
          <p:nvPr>
            <p:ph sz="quarter" idx="12"/>
          </p:nvPr>
        </p:nvSpPr>
        <p:spPr/>
        <p:txBody>
          <a:bodyPr/>
          <a:lstStyle/>
          <a:p>
            <a:r>
              <a:rPr lang="en-US" dirty="0"/>
              <a:t>PM VO-1</a:t>
            </a:r>
          </a:p>
        </p:txBody>
      </p:sp>
      <p:sp>
        <p:nvSpPr>
          <p:cNvPr id="4" name="Text Placeholder 3">
            <a:extLst>
              <a:ext uri="{FF2B5EF4-FFF2-40B4-BE49-F238E27FC236}">
                <a16:creationId xmlns:a16="http://schemas.microsoft.com/office/drawing/2014/main" id="{D4AF8F73-A818-4475-9456-99475A2A39D4}"/>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B2462239-8877-4CCE-B47B-FCF15FF7B78A}"/>
              </a:ext>
            </a:extLst>
          </p:cNvPr>
          <p:cNvSpPr>
            <a:spLocks noGrp="1"/>
          </p:cNvSpPr>
          <p:nvPr>
            <p:ph type="body" sz="quarter" idx="11"/>
          </p:nvPr>
        </p:nvSpPr>
        <p:spPr/>
        <p:txBody>
          <a:bodyPr/>
          <a:lstStyle/>
          <a:p>
            <a:r>
              <a:rPr lang="en-US" dirty="0"/>
              <a:t>VO-5</a:t>
            </a:r>
          </a:p>
        </p:txBody>
      </p:sp>
    </p:spTree>
    <p:extLst>
      <p:ext uri="{BB962C8B-B14F-4D97-AF65-F5344CB8AC3E}">
        <p14:creationId xmlns:p14="http://schemas.microsoft.com/office/powerpoint/2010/main" val="1469260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EB8FB4-74B4-4CD6-B937-A93BA4E9D3DD}"/>
              </a:ext>
            </a:extLst>
          </p:cNvPr>
          <p:cNvSpPr>
            <a:spLocks noGrp="1"/>
          </p:cNvSpPr>
          <p:nvPr>
            <p:ph type="title"/>
          </p:nvPr>
        </p:nvSpPr>
        <p:spPr/>
        <p:txBody>
          <a:bodyPr/>
          <a:lstStyle/>
          <a:p>
            <a:r>
              <a:rPr lang="en-US" dirty="0"/>
              <a:t>Eruptions</a:t>
            </a:r>
          </a:p>
        </p:txBody>
      </p:sp>
      <p:sp>
        <p:nvSpPr>
          <p:cNvPr id="2" name="Content Placeholder 1">
            <a:extLst>
              <a:ext uri="{FF2B5EF4-FFF2-40B4-BE49-F238E27FC236}">
                <a16:creationId xmlns:a16="http://schemas.microsoft.com/office/drawing/2014/main" id="{A47F6F4B-D365-4937-83BA-FAA70F405F5E}"/>
              </a:ext>
            </a:extLst>
          </p:cNvPr>
          <p:cNvSpPr>
            <a:spLocks noGrp="1"/>
          </p:cNvSpPr>
          <p:nvPr>
            <p:ph idx="1"/>
          </p:nvPr>
        </p:nvSpPr>
        <p:spPr/>
        <p:txBody>
          <a:bodyPr/>
          <a:lstStyle/>
          <a:p>
            <a:r>
              <a:rPr lang="en-US" dirty="0"/>
              <a:t>Eruptions can be relatively quiet, producing lava flows that creep across the land  </a:t>
            </a:r>
          </a:p>
          <a:p>
            <a:r>
              <a:rPr lang="en-US" dirty="0"/>
              <a:t>Explosive eruptions can shoot columns of gases and rock fragments tens of miles into the atmosphere, spreading ash hundreds of miles downwind </a:t>
            </a:r>
          </a:p>
        </p:txBody>
      </p:sp>
      <p:sp>
        <p:nvSpPr>
          <p:cNvPr id="6" name="Content Placeholder 5">
            <a:extLst>
              <a:ext uri="{FF2B5EF4-FFF2-40B4-BE49-F238E27FC236}">
                <a16:creationId xmlns:a16="http://schemas.microsoft.com/office/drawing/2014/main" id="{2EDCBBF7-7799-4A4D-BAE6-EA474BEC7BBF}"/>
              </a:ext>
            </a:extLst>
          </p:cNvPr>
          <p:cNvSpPr>
            <a:spLocks noGrp="1"/>
          </p:cNvSpPr>
          <p:nvPr>
            <p:ph sz="quarter" idx="12"/>
          </p:nvPr>
        </p:nvSpPr>
        <p:spPr/>
        <p:txBody>
          <a:bodyPr/>
          <a:lstStyle/>
          <a:p>
            <a:r>
              <a:rPr lang="en-US" dirty="0"/>
              <a:t>PM VO-2</a:t>
            </a:r>
          </a:p>
        </p:txBody>
      </p:sp>
      <p:sp>
        <p:nvSpPr>
          <p:cNvPr id="4" name="Text Placeholder 3">
            <a:extLst>
              <a:ext uri="{FF2B5EF4-FFF2-40B4-BE49-F238E27FC236}">
                <a16:creationId xmlns:a16="http://schemas.microsoft.com/office/drawing/2014/main" id="{806851AA-EDF8-4F07-A8AC-43FFCABB025B}"/>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E7AD957B-EBB3-448D-BD25-6317E9D80C7D}"/>
              </a:ext>
            </a:extLst>
          </p:cNvPr>
          <p:cNvSpPr>
            <a:spLocks noGrp="1"/>
          </p:cNvSpPr>
          <p:nvPr>
            <p:ph type="body" sz="quarter" idx="11"/>
          </p:nvPr>
        </p:nvSpPr>
        <p:spPr/>
        <p:txBody>
          <a:bodyPr/>
          <a:lstStyle/>
          <a:p>
            <a:r>
              <a:rPr lang="en-US" dirty="0"/>
              <a:t>VO-6</a:t>
            </a:r>
          </a:p>
        </p:txBody>
      </p:sp>
    </p:spTree>
    <p:extLst>
      <p:ext uri="{BB962C8B-B14F-4D97-AF65-F5344CB8AC3E}">
        <p14:creationId xmlns:p14="http://schemas.microsoft.com/office/powerpoint/2010/main" val="393212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9F7167-9BBA-4AB6-B912-4894C145D3A8}"/>
              </a:ext>
            </a:extLst>
          </p:cNvPr>
          <p:cNvSpPr>
            <a:spLocks noGrp="1"/>
          </p:cNvSpPr>
          <p:nvPr>
            <p:ph type="title"/>
          </p:nvPr>
        </p:nvSpPr>
        <p:spPr/>
        <p:txBody>
          <a:bodyPr/>
          <a:lstStyle/>
          <a:p>
            <a:r>
              <a:rPr lang="en-US" dirty="0"/>
              <a:t>Lava</a:t>
            </a:r>
          </a:p>
        </p:txBody>
      </p:sp>
      <p:sp>
        <p:nvSpPr>
          <p:cNvPr id="2" name="Content Placeholder 1">
            <a:extLst>
              <a:ext uri="{FF2B5EF4-FFF2-40B4-BE49-F238E27FC236}">
                <a16:creationId xmlns:a16="http://schemas.microsoft.com/office/drawing/2014/main" id="{51A9BCC9-478D-4D3C-8C94-FE3B5B49C59E}"/>
              </a:ext>
            </a:extLst>
          </p:cNvPr>
          <p:cNvSpPr>
            <a:spLocks noGrp="1"/>
          </p:cNvSpPr>
          <p:nvPr>
            <p:ph idx="1"/>
          </p:nvPr>
        </p:nvSpPr>
        <p:spPr/>
        <p:txBody>
          <a:bodyPr/>
          <a:lstStyle/>
          <a:p>
            <a:r>
              <a:rPr lang="en-US" dirty="0"/>
              <a:t>Lava flows are streams of molten rock that either pour from a vent quietly or erupt explosively as lava fountains  </a:t>
            </a:r>
          </a:p>
          <a:p>
            <a:r>
              <a:rPr lang="en-US" dirty="0"/>
              <a:t>Because of their intense heat, lava flows are also great fire hazards  </a:t>
            </a:r>
          </a:p>
          <a:p>
            <a:r>
              <a:rPr lang="en-US" dirty="0"/>
              <a:t>Lava flows destroy everything in their path; do not attempt to divert  </a:t>
            </a:r>
          </a:p>
          <a:p>
            <a:r>
              <a:rPr lang="en-US" dirty="0"/>
              <a:t>Most lava flows move slowly enough that people can move out of the way, but some can travel as fast as 40 miles per hour </a:t>
            </a:r>
          </a:p>
        </p:txBody>
      </p:sp>
      <p:sp>
        <p:nvSpPr>
          <p:cNvPr id="6" name="Content Placeholder 5">
            <a:extLst>
              <a:ext uri="{FF2B5EF4-FFF2-40B4-BE49-F238E27FC236}">
                <a16:creationId xmlns:a16="http://schemas.microsoft.com/office/drawing/2014/main" id="{FE1BE645-6957-45BF-BBAB-DDCDD5BA608C}"/>
              </a:ext>
            </a:extLst>
          </p:cNvPr>
          <p:cNvSpPr>
            <a:spLocks noGrp="1"/>
          </p:cNvSpPr>
          <p:nvPr>
            <p:ph sz="quarter" idx="12"/>
          </p:nvPr>
        </p:nvSpPr>
        <p:spPr/>
        <p:txBody>
          <a:bodyPr/>
          <a:lstStyle/>
          <a:p>
            <a:r>
              <a:rPr lang="en-US" dirty="0"/>
              <a:t>PM VO-2</a:t>
            </a:r>
          </a:p>
        </p:txBody>
      </p:sp>
      <p:sp>
        <p:nvSpPr>
          <p:cNvPr id="4" name="Text Placeholder 3">
            <a:extLst>
              <a:ext uri="{FF2B5EF4-FFF2-40B4-BE49-F238E27FC236}">
                <a16:creationId xmlns:a16="http://schemas.microsoft.com/office/drawing/2014/main" id="{FB0A1526-1171-4E81-BA14-E813469BE226}"/>
              </a:ext>
            </a:extLst>
          </p:cNvPr>
          <p:cNvSpPr>
            <a:spLocks noGrp="1"/>
          </p:cNvSpPr>
          <p:nvPr>
            <p:ph type="body" sz="quarter" idx="10"/>
          </p:nvPr>
        </p:nvSpPr>
        <p:spPr/>
        <p:txBody>
          <a:bodyPr/>
          <a:lstStyle/>
          <a:p>
            <a:r>
              <a:rPr lang="en-US" dirty="0"/>
              <a:t>CERT Hazard Annex: Volcano</a:t>
            </a:r>
          </a:p>
        </p:txBody>
      </p:sp>
      <p:sp>
        <p:nvSpPr>
          <p:cNvPr id="5" name="Text Placeholder 4">
            <a:extLst>
              <a:ext uri="{FF2B5EF4-FFF2-40B4-BE49-F238E27FC236}">
                <a16:creationId xmlns:a16="http://schemas.microsoft.com/office/drawing/2014/main" id="{70D00031-7777-471A-9641-1F8126FC4B54}"/>
              </a:ext>
            </a:extLst>
          </p:cNvPr>
          <p:cNvSpPr>
            <a:spLocks noGrp="1"/>
          </p:cNvSpPr>
          <p:nvPr>
            <p:ph type="body" sz="quarter" idx="11"/>
          </p:nvPr>
        </p:nvSpPr>
        <p:spPr/>
        <p:txBody>
          <a:bodyPr/>
          <a:lstStyle/>
          <a:p>
            <a:r>
              <a:rPr lang="en-US" dirty="0"/>
              <a:t>VO-7</a:t>
            </a:r>
          </a:p>
        </p:txBody>
      </p:sp>
    </p:spTree>
    <p:extLst>
      <p:ext uri="{BB962C8B-B14F-4D97-AF65-F5344CB8AC3E}">
        <p14:creationId xmlns:p14="http://schemas.microsoft.com/office/powerpoint/2010/main" val="173532692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RTPPTTmplt" id="{640DFFE4-282E-4AC6-B84A-F63ECBAE83C0}" vid="{8A2D1EBC-178E-4B41-A94B-C6EC09121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8FE5F7B7910C4D8144887B4C3EC5DA" ma:contentTypeVersion="8" ma:contentTypeDescription="Create a new document." ma:contentTypeScope="" ma:versionID="976afda98426a9f344c5b6ad47e5cf4c">
  <xsd:schema xmlns:xsd="http://www.w3.org/2001/XMLSchema" xmlns:xs="http://www.w3.org/2001/XMLSchema" xmlns:p="http://schemas.microsoft.com/office/2006/metadata/properties" xmlns:ns2="cd7a79f3-a22f-4b0a-abe2-9eca9b7c463e" xmlns:ns3="ec9525e3-0e26-41e5-be28-2227dc64c83e" targetNamespace="http://schemas.microsoft.com/office/2006/metadata/properties" ma:root="true" ma:fieldsID="b9059ec12c98312b753467b09a7bd014" ns2:_="" ns3:_="">
    <xsd:import namespace="cd7a79f3-a22f-4b0a-abe2-9eca9b7c463e"/>
    <xsd:import namespace="ec9525e3-0e26-41e5-be28-2227dc64c8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7a79f3-a22f-4b0a-abe2-9eca9b7c46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c9525e3-0e26-41e5-be28-2227dc64c83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DD7AE4-83D3-421C-A1C5-EED6632DACD5}">
  <ds:schemaRefs>
    <ds:schemaRef ds:uri="http://schemas.openxmlformats.org/package/2006/metadata/core-properties"/>
    <ds:schemaRef ds:uri="http://schemas.microsoft.com/office/infopath/2007/PartnerControls"/>
    <ds:schemaRef ds:uri="http://purl.org/dc/terms/"/>
    <ds:schemaRef ds:uri="cd7a79f3-a22f-4b0a-abe2-9eca9b7c463e"/>
    <ds:schemaRef ds:uri="http://schemas.microsoft.com/office/2006/metadata/properties"/>
    <ds:schemaRef ds:uri="http://www.w3.org/XML/1998/namespace"/>
    <ds:schemaRef ds:uri="http://purl.org/dc/elements/1.1/"/>
    <ds:schemaRef ds:uri="http://schemas.microsoft.com/office/2006/documentManagement/types"/>
    <ds:schemaRef ds:uri="http://purl.org/dc/dcmitype/"/>
    <ds:schemaRef ds:uri="ec9525e3-0e26-41e5-be28-2227dc64c83e"/>
  </ds:schemaRefs>
</ds:datastoreItem>
</file>

<file path=customXml/itemProps2.xml><?xml version="1.0" encoding="utf-8"?>
<ds:datastoreItem xmlns:ds="http://schemas.openxmlformats.org/officeDocument/2006/customXml" ds:itemID="{202B2366-58F8-48B0-BE69-170E59C2B4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7a79f3-a22f-4b0a-abe2-9eca9b7c463e"/>
    <ds:schemaRef ds:uri="ec9525e3-0e26-41e5-be28-2227dc64c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2231E3-016F-4B17-AC09-DB5F282D3A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228</TotalTime>
  <Words>1237</Words>
  <Application>Microsoft Office PowerPoint</Application>
  <PresentationFormat>On-screen Show (4:3)</PresentationFormat>
  <Paragraphs>167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1_Office Theme</vt:lpstr>
      <vt:lpstr>   CERT Hazard Annexes</vt:lpstr>
      <vt:lpstr>Volcano</vt:lpstr>
      <vt:lpstr>Introduction (Annex 12)</vt:lpstr>
      <vt:lpstr>Introduction (Annex 12) (continued)</vt:lpstr>
      <vt:lpstr>Types of Volcanoes</vt:lpstr>
      <vt:lpstr>Volcano Impacts</vt:lpstr>
      <vt:lpstr>Volcanic Hazards</vt:lpstr>
      <vt:lpstr>Eruptions</vt:lpstr>
      <vt:lpstr>Lava</vt:lpstr>
      <vt:lpstr>Pyroclastic Flows</vt:lpstr>
      <vt:lpstr>Lahar</vt:lpstr>
      <vt:lpstr>Volcanic Gases</vt:lpstr>
      <vt:lpstr>Volcanic Ash/Tephra</vt:lpstr>
      <vt:lpstr>Volcanic Ash/Tephra (continued)</vt:lpstr>
      <vt:lpstr>Landslides</vt:lpstr>
      <vt:lpstr>Volcanic Smog (Vog)</vt:lpstr>
      <vt:lpstr>Accompanying Hazards (continued)</vt:lpstr>
      <vt:lpstr>Volcanic Eruption Preparedness</vt:lpstr>
      <vt:lpstr>Alerts and Warnings</vt:lpstr>
      <vt:lpstr>Alerts and Warnings (continued)</vt:lpstr>
      <vt:lpstr>During a Volcanic Eruption</vt:lpstr>
      <vt:lpstr>After a Volcanic Eruption</vt:lpstr>
      <vt:lpstr>Final Questions? (Annex 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Taryn Wilkinson</dc:creator>
  <cp:lastModifiedBy>Akers, Ryan</cp:lastModifiedBy>
  <cp:revision>29</cp:revision>
  <dcterms:created xsi:type="dcterms:W3CDTF">2019-02-12T16:17:55Z</dcterms:created>
  <dcterms:modified xsi:type="dcterms:W3CDTF">2021-04-07T21:58:42Z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0x010100798FE5F7B7910C4D8144887B4C3EC5DA</vt:lpwstr>
  </property>
</Properties>
</file>