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4"/>
  </p:sldMasterIdLst>
  <p:notesMasterIdLst>
    <p:notesMasterId r:id="rId30"/>
  </p:notesMasterIdLst>
  <p:handoutMasterIdLst>
    <p:handoutMasterId r:id="rId31"/>
  </p:handoutMasterIdLst>
  <p:sldIdLst>
    <p:sldId id="256" r:id="rId5"/>
    <p:sldId id="361" r:id="rId6"/>
    <p:sldId id="350" r:id="rId7"/>
    <p:sldId id="362" r:id="rId8"/>
    <p:sldId id="351" r:id="rId9"/>
    <p:sldId id="352" r:id="rId10"/>
    <p:sldId id="353" r:id="rId11"/>
    <p:sldId id="354" r:id="rId12"/>
    <p:sldId id="347" r:id="rId13"/>
    <p:sldId id="348" r:id="rId14"/>
    <p:sldId id="363" r:id="rId15"/>
    <p:sldId id="349" r:id="rId16"/>
    <p:sldId id="364" r:id="rId17"/>
    <p:sldId id="365" r:id="rId18"/>
    <p:sldId id="366" r:id="rId19"/>
    <p:sldId id="367" r:id="rId20"/>
    <p:sldId id="368" r:id="rId21"/>
    <p:sldId id="369" r:id="rId22"/>
    <p:sldId id="370" r:id="rId23"/>
    <p:sldId id="374" r:id="rId24"/>
    <p:sldId id="379" r:id="rId25"/>
    <p:sldId id="380" r:id="rId26"/>
    <p:sldId id="381" r:id="rId27"/>
    <p:sldId id="382" r:id="rId28"/>
    <p:sldId id="38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hony Bocchino" initials="AB" lastIdx="4" clrIdx="0">
    <p:extLst>
      <p:ext uri="{19B8F6BF-5375-455C-9EA6-DF929625EA0E}">
        <p15:presenceInfo xmlns:p15="http://schemas.microsoft.com/office/powerpoint/2012/main" userId="S-1-5-21-1244020187-519449412-911163043-17869" providerId="AD"/>
      </p:ext>
    </p:extLst>
  </p:cmAuthor>
  <p:cmAuthor id="2" name="Gian Tavares" initials="GT" lastIdx="51" clrIdx="1">
    <p:extLst>
      <p:ext uri="{19B8F6BF-5375-455C-9EA6-DF929625EA0E}">
        <p15:presenceInfo xmlns:p15="http://schemas.microsoft.com/office/powerpoint/2012/main" userId="S-1-5-21-1244020187-519449412-911163043-1729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8431"/>
    <a:srgbClr val="57AC40"/>
    <a:srgbClr val="57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289"/>
    <p:restoredTop sz="86411"/>
  </p:normalViewPr>
  <p:slideViewPr>
    <p:cSldViewPr snapToGrid="0">
      <p:cViewPr varScale="1">
        <p:scale>
          <a:sx n="54" d="100"/>
          <a:sy n="54" d="100"/>
        </p:scale>
        <p:origin x="1040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E9AFAD3-F3BD-4395-8F77-9999A3AF0AE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1A46B-586F-4CBE-9952-6BEDC60891D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A48505-E7EB-4B8F-BF8D-66EAD648D0DD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BE23D6-7DAB-4005-B034-4AFEE3EA5A2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F3BB4C-A847-42FD-8740-E25E0B7BB7A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379F10-0CE8-46B5-BCEC-A8D128FCB86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335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9E9712-CA5B-8E48-8425-06DF5F68B858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0E9810-0F59-234B-9237-31EE807F066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23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2B86B7D5-9D73-41BF-83DA-82B7B0CE3957}"/>
              </a:ext>
            </a:extLst>
          </p:cNvPr>
          <p:cNvSpPr/>
          <p:nvPr userDrawn="1"/>
        </p:nvSpPr>
        <p:spPr>
          <a:xfrm>
            <a:off x="0" y="-2387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5E2048F-5A58-44FC-BB6B-8004B92565B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92822" y="1122365"/>
            <a:ext cx="8558357" cy="1220787"/>
          </a:xfrm>
        </p:spPr>
        <p:txBody>
          <a:bodyPr anchor="b">
            <a:normAutofit/>
          </a:bodyPr>
          <a:lstStyle>
            <a:lvl1pPr algn="ctr">
              <a:defRPr sz="5000" b="1" i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Title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1F19E53-3E23-440A-8EE7-959664248F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1193"/>
            <a:ext cx="8229600" cy="1853184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34AFC965-3E1A-4301-B9EF-34541341D0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951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A2613DF3-AFC5-E94B-8457-4F038DF15581}"/>
              </a:ext>
            </a:extLst>
          </p:cNvPr>
          <p:cNvSpPr/>
          <p:nvPr userDrawn="1"/>
        </p:nvSpPr>
        <p:spPr>
          <a:xfrm>
            <a:off x="0" y="-2387"/>
            <a:ext cx="9144000" cy="551497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003B7A3-0E25-DD44-981E-05529E199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14400" y="3671193"/>
            <a:ext cx="8229600" cy="1853184"/>
          </a:xfrm>
          <a:prstGeom prst="rect">
            <a:avLst/>
          </a:prstGeom>
        </p:spPr>
      </p:pic>
      <p:pic>
        <p:nvPicPr>
          <p:cNvPr id="16" name="Picture 15" descr="A close up of a sign&#10;&#10;Description generated with high confidence">
            <a:extLst>
              <a:ext uri="{FF2B5EF4-FFF2-40B4-BE49-F238E27FC236}">
                <a16:creationId xmlns:a16="http://schemas.microsoft.com/office/drawing/2014/main" id="{A0A1B6DC-BDE1-4350-A720-0DFEEA72163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098" y="5872795"/>
            <a:ext cx="2058831" cy="731520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3BB55A5C-60F8-44DB-948C-104DD56B3B6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0" y="1580055"/>
            <a:ext cx="9144000" cy="897140"/>
          </a:xfrm>
        </p:spPr>
        <p:txBody>
          <a:bodyPr anchor="ctr">
            <a:normAutofit/>
          </a:bodyPr>
          <a:lstStyle>
            <a:lvl1pPr marL="0" indent="0" algn="ctr">
              <a:buNone/>
              <a:defRPr sz="50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Title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6EB4A5DE-FE85-4060-831F-4535EBE301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0" y="2476500"/>
            <a:ext cx="9144000" cy="725488"/>
          </a:xfrm>
        </p:spPr>
        <p:txBody>
          <a:bodyPr anchor="ctr">
            <a:normAutofit/>
          </a:bodyPr>
          <a:lstStyle>
            <a:lvl1pPr marL="0" indent="0" algn="ctr">
              <a:buNone/>
              <a:defRPr sz="3400" b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err="1"/>
              <a:t>SubTitle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9B24244-9DB7-4E6D-9613-E48608397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183386-0299-7D4D-B0EA-E1B0E62D8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</p:spPr>
        <p:txBody>
          <a:bodyPr>
            <a:normAutofit/>
          </a:bodyPr>
          <a:lstStyle>
            <a:lvl1pPr>
              <a:defRPr sz="50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87012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n-Bulleted Intro Tex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D02111A-AC78-2C40-8E0F-A16E0D82D334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D6177E8F-CC17-C84C-A54C-F64D706899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Arial" panose="020B0604020202020204" pitchFamily="34" charset="0"/>
              <a:buChar char="‒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160" indent="-228594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AE9D370-B5BD-4A01-BD93-E3AF2518A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B35CCE95-468E-442E-9ED0-F1EDC09F41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C8A4DFD6-6B8A-4783-B624-3D851DA8A11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60D018-88E0-45CD-9E3B-A0A7382CB6A7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27909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AE76731-F6E6-7848-A4D6-073D636EE3E0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5B8C4F10-6911-3D41-884B-E9859E377B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12974" cy="4781145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4E358483-0701-4610-B7F8-1CDC93B7D0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2AFC4B6C-E56F-45A2-B987-2706EF4469D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17" name="Text Placeholder 14">
            <a:extLst>
              <a:ext uri="{FF2B5EF4-FFF2-40B4-BE49-F238E27FC236}">
                <a16:creationId xmlns:a16="http://schemas.microsoft.com/office/drawing/2014/main" id="{01D02937-E059-4923-A2A9-5058038E867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18" name="Content Placeholder 3">
            <a:extLst>
              <a:ext uri="{FF2B5EF4-FFF2-40B4-BE49-F238E27FC236}">
                <a16:creationId xmlns:a16="http://schemas.microsoft.com/office/drawing/2014/main" id="{2F56D0F7-CF00-43BB-9D44-3DB0DAEF336F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205973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3AD5417-1E78-2347-88D2-D530F7E2EFBD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D90A92A1-1D28-8F44-BC5C-0BD237F633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8529600" cy="4781145"/>
          </a:xfrm>
        </p:spPr>
        <p:txBody>
          <a:bodyPr>
            <a:normAutofit/>
          </a:bodyPr>
          <a:lstStyle>
            <a:lvl1pPr marL="514350" indent="-514350">
              <a:buFont typeface="+mj-lt"/>
              <a:buAutoNum type="arabicPeriod"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4" name="Title 1">
            <a:extLst>
              <a:ext uri="{FF2B5EF4-FFF2-40B4-BE49-F238E27FC236}">
                <a16:creationId xmlns:a16="http://schemas.microsoft.com/office/drawing/2014/main" id="{3881DF7E-501B-4BCA-95FE-16FA92C066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8" name="Text Placeholder 14">
            <a:extLst>
              <a:ext uri="{FF2B5EF4-FFF2-40B4-BE49-F238E27FC236}">
                <a16:creationId xmlns:a16="http://schemas.microsoft.com/office/drawing/2014/main" id="{64889971-C6D0-48C5-8EB8-09A4DABBFE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24B06ED1-1B06-44B7-8461-057F53E1881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16" name="Content Placeholder 3">
            <a:extLst>
              <a:ext uri="{FF2B5EF4-FFF2-40B4-BE49-F238E27FC236}">
                <a16:creationId xmlns:a16="http://schemas.microsoft.com/office/drawing/2014/main" id="{6FEFCCD0-189B-4A9F-A0FA-FD528EB4233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54888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 Bulleted List w/P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D216FE46-FC96-B34B-8971-68574851E7E3}"/>
              </a:ext>
            </a:extLst>
          </p:cNvPr>
          <p:cNvSpPr/>
          <p:nvPr userDrawn="1"/>
        </p:nvSpPr>
        <p:spPr>
          <a:xfrm>
            <a:off x="0" y="4"/>
            <a:ext cx="9144000" cy="1521225"/>
          </a:xfrm>
          <a:prstGeom prst="rect">
            <a:avLst/>
          </a:prstGeom>
          <a:solidFill>
            <a:srgbClr val="448431"/>
          </a:solidFill>
          <a:ln>
            <a:solidFill>
              <a:srgbClr val="57AC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C0DF43E-ED80-5F49-A6AA-39142DB50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126479" y="887762"/>
            <a:ext cx="3017519" cy="64340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64701-2FEA-435F-9BFD-168F5E88A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4142622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object 3">
            <a:extLst>
              <a:ext uri="{FF2B5EF4-FFF2-40B4-BE49-F238E27FC236}">
                <a16:creationId xmlns:a16="http://schemas.microsoft.com/office/drawing/2014/main" id="{6CEA5E0C-2930-407C-8443-CB06853E723E}"/>
              </a:ext>
            </a:extLst>
          </p:cNvPr>
          <p:cNvSpPr/>
          <p:nvPr userDrawn="1"/>
        </p:nvSpPr>
        <p:spPr>
          <a:xfrm>
            <a:off x="1429788" y="6256657"/>
            <a:ext cx="7714211" cy="45719"/>
          </a:xfrm>
          <a:custGeom>
            <a:avLst/>
            <a:gdLst/>
            <a:ahLst/>
            <a:cxnLst/>
            <a:rect l="l" t="t" r="r" b="b"/>
            <a:pathLst>
              <a:path w="7725409">
                <a:moveTo>
                  <a:pt x="0" y="0"/>
                </a:moveTo>
                <a:lnTo>
                  <a:pt x="7725156" y="0"/>
                </a:lnTo>
              </a:path>
            </a:pathLst>
          </a:custGeom>
          <a:ln w="25908">
            <a:solidFill>
              <a:srgbClr val="57AC40"/>
            </a:solidFill>
          </a:ln>
        </p:spPr>
        <p:txBody>
          <a:bodyPr wrap="square" lIns="0" tIns="0" rIns="0" bIns="0" rtlCol="0"/>
          <a:lstStyle/>
          <a:p>
            <a:endParaRPr sz="1800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ED67DC53-72A8-46A8-920D-BF4A8C1F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61" y="5936615"/>
            <a:ext cx="1283061" cy="73152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7DD0A62F-ADCE-4FEB-9CDF-E85D05BB343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572000" y="1521229"/>
            <a:ext cx="4256858" cy="4758287"/>
          </a:xfrm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685783" indent="-228594">
              <a:buFont typeface="Arial" panose="020B0604020202020204" pitchFamily="34" charset="0"/>
              <a:buChar char="‒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2971" indent="-228594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F98828DD-31C9-4C41-AB97-0D5A474AF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>
            <a:normAutofit/>
          </a:bodyPr>
          <a:lstStyle>
            <a:lvl1pPr>
              <a:defRPr sz="4000" b="1" i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0" name="Text Placeholder 14">
            <a:extLst>
              <a:ext uri="{FF2B5EF4-FFF2-40B4-BE49-F238E27FC236}">
                <a16:creationId xmlns:a16="http://schemas.microsoft.com/office/drawing/2014/main" id="{01CC6E1A-3A1D-4D97-9209-75A5CE8341D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429787" y="6385716"/>
            <a:ext cx="4438997" cy="303212"/>
          </a:xfrm>
        </p:spPr>
        <p:txBody>
          <a:bodyPr anchor="ctr">
            <a:noAutofit/>
          </a:bodyPr>
          <a:lstStyle>
            <a:lvl1pPr marL="0" indent="0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CERT Basic Training Unit #: Unit Name</a:t>
            </a:r>
            <a:endParaRPr lang="en-US"/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7D4EAC7A-29D8-42A5-A75B-CEE1CDA8A47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32567" y="6385716"/>
            <a:ext cx="1803862" cy="303212"/>
          </a:xfrm>
        </p:spPr>
        <p:txBody>
          <a:bodyPr anchor="ctr">
            <a:noAutofit/>
          </a:bodyPr>
          <a:lstStyle>
            <a:lvl1pPr marL="0" indent="0" algn="r">
              <a:buNone/>
              <a:defRPr sz="1200">
                <a:solidFill>
                  <a:schemeClr val="bg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err="1">
                <a:latin typeface="Arial" panose="020B0604020202020204" pitchFamily="34" charset="0"/>
                <a:cs typeface="Arial" panose="020B0604020202020204" pitchFamily="34" charset="0"/>
              </a:rPr>
              <a:t>Pg</a:t>
            </a:r>
            <a:r>
              <a:rPr lang="en-US">
                <a:latin typeface="Arial" panose="020B0604020202020204" pitchFamily="34" charset="0"/>
                <a:cs typeface="Arial" panose="020B0604020202020204" pitchFamily="34" charset="0"/>
              </a:rPr>
              <a:t> #-Unit #</a:t>
            </a:r>
            <a:endParaRPr lang="en-US"/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D623670B-8C27-439E-AD32-793B0E92F0D1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7789025" y="5881860"/>
            <a:ext cx="1022409" cy="355600"/>
          </a:xfrm>
          <a:ln>
            <a:solidFill>
              <a:srgbClr val="575757"/>
            </a:solidFill>
          </a:ln>
        </p:spPr>
        <p:txBody>
          <a:bodyPr anchor="ctr">
            <a:noAutofit/>
          </a:bodyPr>
          <a:lstStyle>
            <a:lvl1pPr marL="0" indent="0" algn="ctr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PM-123</a:t>
            </a:r>
          </a:p>
        </p:txBody>
      </p:sp>
    </p:spTree>
    <p:extLst>
      <p:ext uri="{BB962C8B-B14F-4D97-AF65-F5344CB8AC3E}">
        <p14:creationId xmlns:p14="http://schemas.microsoft.com/office/powerpoint/2010/main" val="3528500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777C4DE-535A-48A8-B070-52576141C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Slide Master w/ PM Box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480034-040C-4A73-B481-BC4B843FA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4842F2-B8CF-4FBB-92F0-1AC6DDF394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69BD-0B0C-4866-A0B7-9C9DC31A51B0}" type="datetimeFigureOut">
              <a:rPr lang="en-US" smtClean="0"/>
              <a:t>4/7/2021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F5D1E-236B-4794-BD1C-A348F44003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CFCAED-1C23-4596-B207-CC261274F5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60692-8B36-4761-9A7C-D6FD3AE4FB2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8148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ema.gov/national-flood-insurance-program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12DF54-290B-4006-9115-CBC77BA83C5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br>
              <a:rPr lang="en-US" b="0" dirty="0"/>
            </a:br>
            <a:br>
              <a:rPr lang="en-US" b="0" dirty="0"/>
            </a:br>
            <a:r>
              <a:rPr lang="en-US" b="0" dirty="0"/>
              <a:t> </a:t>
            </a:r>
            <a:r>
              <a:rPr lang="en-US" dirty="0"/>
              <a:t>CERT Hazard Annexes</a:t>
            </a:r>
          </a:p>
        </p:txBody>
      </p:sp>
    </p:spTree>
    <p:extLst>
      <p:ext uri="{BB962C8B-B14F-4D97-AF65-F5344CB8AC3E}">
        <p14:creationId xmlns:p14="http://schemas.microsoft.com/office/powerpoint/2010/main" val="20875914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1ED01FE-EA89-494F-9DA4-81DACE377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Hurricane Preparedness </a:t>
            </a:r>
            <a:r>
              <a:rPr lang="en-US" sz="600" dirty="0">
                <a:solidFill>
                  <a:srgbClr val="448431"/>
                </a:solidFill>
              </a:rPr>
              <a:t>(1 of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EB4B2B-87B0-411C-B46A-4B665E332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Learn the meaning of Advisory, Watch, and Warning and how to obtain alerts and warnings for multiple hazards in advance</a:t>
            </a:r>
          </a:p>
          <a:p>
            <a:pPr lvl="1"/>
            <a:r>
              <a:rPr lang="en-US" dirty="0"/>
              <a:t>High winds</a:t>
            </a:r>
          </a:p>
          <a:p>
            <a:pPr lvl="1"/>
            <a:r>
              <a:rPr lang="en-US" dirty="0"/>
              <a:t>Storm surge </a:t>
            </a:r>
          </a:p>
          <a:p>
            <a:pPr lvl="1"/>
            <a:r>
              <a:rPr lang="en-US" dirty="0"/>
              <a:t>Flooding (e.g., flash flooding, coastal flooding, river flooding)</a:t>
            </a:r>
          </a:p>
          <a:p>
            <a:pPr lvl="1"/>
            <a:r>
              <a:rPr lang="en-US" dirty="0"/>
              <a:t>Thunderstorms</a:t>
            </a:r>
          </a:p>
          <a:p>
            <a:pPr lvl="1"/>
            <a:r>
              <a:rPr lang="en-US" dirty="0"/>
              <a:t>Tornadoes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FC33C8-9192-468C-80AD-BFEE6DFD271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HU-3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C4BCC-BC37-495C-B0F4-D4EE371576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Hurricane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DABAC6-6528-4729-920C-362D114CF0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HU-8</a:t>
            </a:r>
          </a:p>
        </p:txBody>
      </p:sp>
    </p:spTree>
    <p:extLst>
      <p:ext uri="{BB962C8B-B14F-4D97-AF65-F5344CB8AC3E}">
        <p14:creationId xmlns:p14="http://schemas.microsoft.com/office/powerpoint/2010/main" val="2877183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1ED01FE-EA89-494F-9DA4-81DACE377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Hurricane Preparedness </a:t>
            </a:r>
            <a:r>
              <a:rPr lang="en-US" sz="600" dirty="0">
                <a:solidFill>
                  <a:srgbClr val="448431"/>
                </a:solidFill>
              </a:rPr>
              <a:t>(2 of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EB4B2B-87B0-411C-B46A-4B665E332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 buying a NOAA Weather Radio All Hazards receiver</a:t>
            </a:r>
          </a:p>
          <a:p>
            <a:pPr lvl="1"/>
            <a:r>
              <a:rPr lang="en-US" dirty="0"/>
              <a:t>Receives broadcast alerts directly from the National Weather Service </a:t>
            </a:r>
          </a:p>
          <a:p>
            <a:r>
              <a:rPr lang="en-US" dirty="0"/>
              <a:t>Whether you live inland or along the coast, it is important to know whether you live, work, or travel through areas prone to flooding </a:t>
            </a:r>
          </a:p>
          <a:p>
            <a:r>
              <a:rPr lang="en-US" dirty="0"/>
              <a:t>It is particularly important to prepare for flooding if you live inside the special flood hazard area and/or in a low-lying area near a body of water, or in an area prone to flash flooding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FC33C8-9192-468C-80AD-BFEE6DFD271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HU-3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C4BCC-BC37-495C-B0F4-D4EE371576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Hurricane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DABAC6-6528-4729-920C-362D114CF0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HU-9</a:t>
            </a:r>
          </a:p>
        </p:txBody>
      </p:sp>
    </p:spTree>
    <p:extLst>
      <p:ext uri="{BB962C8B-B14F-4D97-AF65-F5344CB8AC3E}">
        <p14:creationId xmlns:p14="http://schemas.microsoft.com/office/powerpoint/2010/main" val="37929712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0656B5-3FB0-4D8D-A434-3935881C5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Hurricane Preparedness </a:t>
            </a:r>
            <a:r>
              <a:rPr lang="en-US" sz="600" dirty="0">
                <a:solidFill>
                  <a:srgbClr val="448431"/>
                </a:solidFill>
              </a:rPr>
              <a:t>(3 of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830A85-3343-4FCD-9338-561B9F0E2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Know risk and evacuation routes </a:t>
            </a:r>
          </a:p>
          <a:p>
            <a:r>
              <a:rPr lang="en-US" dirty="0"/>
              <a:t>Develop action plan </a:t>
            </a:r>
          </a:p>
          <a:p>
            <a:r>
              <a:rPr lang="en-US" dirty="0"/>
              <a:t>Develop emergency communications plan </a:t>
            </a:r>
          </a:p>
          <a:p>
            <a:r>
              <a:rPr lang="en-US" dirty="0"/>
              <a:t>Secure needed supplies </a:t>
            </a:r>
          </a:p>
          <a:p>
            <a:r>
              <a:rPr lang="en-US" dirty="0"/>
              <a:t>Check batteries, replace old ones, and have extra on hand </a:t>
            </a:r>
          </a:p>
          <a:p>
            <a:r>
              <a:rPr lang="en-US" dirty="0"/>
              <a:t>Flood proof your property </a:t>
            </a:r>
          </a:p>
          <a:p>
            <a:r>
              <a:rPr lang="en-US" dirty="0"/>
              <a:t>Fortify your house </a:t>
            </a:r>
          </a:p>
          <a:p>
            <a:r>
              <a:rPr lang="en-US" dirty="0"/>
              <a:t>Board up all windows and glass doors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02154-27FD-4FE8-90B7-C4CB4DD6479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HU-4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CB893-7D23-4921-A176-60D32C20E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Hurricane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CBB07F-C311-4EFD-9BB6-03CA90D94A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HU-10</a:t>
            </a:r>
          </a:p>
        </p:txBody>
      </p:sp>
    </p:spTree>
    <p:extLst>
      <p:ext uri="{BB962C8B-B14F-4D97-AF65-F5344CB8AC3E}">
        <p14:creationId xmlns:p14="http://schemas.microsoft.com/office/powerpoint/2010/main" val="3089197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0656B5-3FB0-4D8D-A434-3935881C5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Hurricane Preparedness </a:t>
            </a:r>
            <a:r>
              <a:rPr lang="en-US" sz="600" dirty="0">
                <a:solidFill>
                  <a:srgbClr val="448431"/>
                </a:solidFill>
              </a:rPr>
              <a:t>(4 of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830A85-3343-4FCD-9338-561B9F0E2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Secure manufactured homes and outdoor items  </a:t>
            </a:r>
          </a:p>
          <a:p>
            <a:r>
              <a:rPr lang="en-US" dirty="0"/>
              <a:t>Prepare for disruptions in services, such as water, power, gas, and other supplies </a:t>
            </a:r>
          </a:p>
          <a:p>
            <a:r>
              <a:rPr lang="en-US" dirty="0"/>
              <a:t>Prepare for potential evacuation</a:t>
            </a:r>
          </a:p>
          <a:p>
            <a:pPr lvl="1"/>
            <a:r>
              <a:rPr lang="en-US" dirty="0"/>
              <a:t>Consider staying with family or friends who live outside of the area to be impacted</a:t>
            </a:r>
          </a:p>
          <a:p>
            <a:pPr lvl="1"/>
            <a:r>
              <a:rPr lang="en-US" dirty="0"/>
              <a:t>Identify local shelters </a:t>
            </a:r>
          </a:p>
          <a:p>
            <a:r>
              <a:rPr lang="en-US" dirty="0"/>
              <a:t>Make sure your cell phone is charged; have cash and a car cell phone charger available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02154-27FD-4FE8-90B7-C4CB4DD6479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HU-5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CB893-7D23-4921-A176-60D32C20E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Hurricane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CBB07F-C311-4EFD-9BB6-03CA90D94A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HU-11</a:t>
            </a:r>
          </a:p>
        </p:txBody>
      </p:sp>
    </p:spTree>
    <p:extLst>
      <p:ext uri="{BB962C8B-B14F-4D97-AF65-F5344CB8AC3E}">
        <p14:creationId xmlns:p14="http://schemas.microsoft.com/office/powerpoint/2010/main" val="39309293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0656B5-3FB0-4D8D-A434-3935881C5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Hurricane Preparedness </a:t>
            </a:r>
            <a:r>
              <a:rPr lang="en-US" sz="600" dirty="0">
                <a:solidFill>
                  <a:srgbClr val="448431"/>
                </a:solidFill>
              </a:rPr>
              <a:t>(5 of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830A85-3343-4FCD-9338-561B9F0E2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Listen to the Emergency Alert System (EAS) for local emergency information and instructions </a:t>
            </a:r>
          </a:p>
          <a:p>
            <a:r>
              <a:rPr lang="en-US" dirty="0"/>
              <a:t>Standard insurance does not cover flooding, but flood insurance is available for homeowners, renters, and business owners through the National Flood Insurance Program (NFIP) (</a:t>
            </a:r>
            <a:r>
              <a:rPr lang="en-US" dirty="0">
                <a:hlinkClick r:id="rId2"/>
              </a:rPr>
              <a:t>https://www.fema.gov/national-flood-insurance-program</a:t>
            </a:r>
            <a:r>
              <a:rPr lang="en-US" dirty="0"/>
              <a:t>)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02154-27FD-4FE8-90B7-C4CB4DD6479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HU-5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CB893-7D23-4921-A176-60D32C20E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Hurricane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CBB07F-C311-4EFD-9BB6-03CA90D94A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HU-12</a:t>
            </a:r>
          </a:p>
        </p:txBody>
      </p:sp>
    </p:spTree>
    <p:extLst>
      <p:ext uri="{BB962C8B-B14F-4D97-AF65-F5344CB8AC3E}">
        <p14:creationId xmlns:p14="http://schemas.microsoft.com/office/powerpoint/2010/main" val="7676912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42AFA5-D961-48F1-AEC6-806FFD197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Stay or Go?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43AAE4-A18C-451C-B633-AC701216F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in an evacuation zone, leave immediately upon direction from emergency management officials </a:t>
            </a:r>
          </a:p>
          <a:p>
            <a:r>
              <a:rPr lang="en-US" dirty="0"/>
              <a:t>Follow directions from local officials </a:t>
            </a:r>
          </a:p>
          <a:p>
            <a:r>
              <a:rPr lang="en-US" dirty="0"/>
              <a:t>Follow posted evacuation routes </a:t>
            </a:r>
          </a:p>
          <a:p>
            <a:r>
              <a:rPr lang="en-US" dirty="0"/>
              <a:t>If not in an evacuation zone and you decide to stay, or if time does not permit evacuation, take caution</a:t>
            </a:r>
          </a:p>
          <a:p>
            <a:pPr lvl="1"/>
            <a:r>
              <a:rPr lang="en-US" dirty="0"/>
              <a:t>Follow sheltering guidelines </a:t>
            </a:r>
          </a:p>
          <a:p>
            <a:pPr lvl="1"/>
            <a:r>
              <a:rPr lang="en-US" dirty="0"/>
              <a:t>Take refuge in a small, interior, windowless room, closet, or hallway on the lowest level above flood water levels </a:t>
            </a:r>
          </a:p>
          <a:p>
            <a:pPr lvl="2"/>
            <a:r>
              <a:rPr lang="en-US" dirty="0"/>
              <a:t>If in a manufactured home or temporary structure, move to a sturdy building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09D1F-AFA7-443B-BF26-2D0A870D58C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HU-5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E33EE4-D49C-4464-872E-21D5638C52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Hurricane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A0A2FA-21FF-4B04-9822-FC67C43683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HU-13</a:t>
            </a:r>
          </a:p>
        </p:txBody>
      </p:sp>
    </p:spTree>
    <p:extLst>
      <p:ext uri="{BB962C8B-B14F-4D97-AF65-F5344CB8AC3E}">
        <p14:creationId xmlns:p14="http://schemas.microsoft.com/office/powerpoint/2010/main" val="34702486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8C083A7-C050-438E-A32F-FAE5E9752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During a Hurricane </a:t>
            </a:r>
            <a:r>
              <a:rPr lang="en-US" sz="1100" dirty="0">
                <a:solidFill>
                  <a:srgbClr val="448431"/>
                </a:solidFill>
              </a:rPr>
              <a:t>(1 of 4)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32B47E-6F3D-47AB-95B3-D54DC5E77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Monitor communications</a:t>
            </a:r>
          </a:p>
          <a:p>
            <a:pPr lvl="1"/>
            <a:r>
              <a:rPr lang="en-US" dirty="0"/>
              <a:t>Conserve battery power for emergency use </a:t>
            </a:r>
          </a:p>
          <a:p>
            <a:pPr lvl="1"/>
            <a:r>
              <a:rPr lang="en-US" dirty="0"/>
              <a:t>Use phones only for emergency calls </a:t>
            </a:r>
          </a:p>
          <a:p>
            <a:pPr lvl="1"/>
            <a:r>
              <a:rPr lang="en-US" dirty="0"/>
              <a:t>Use text messaging or social media to reach family and/or friends </a:t>
            </a:r>
          </a:p>
          <a:p>
            <a:r>
              <a:rPr lang="en-US" dirty="0"/>
              <a:t>Never use portable generators inside </a:t>
            </a:r>
          </a:p>
          <a:p>
            <a:r>
              <a:rPr lang="en-US" dirty="0"/>
              <a:t>Stay indoors away from windows, skylights, and doors to protect against flying debris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2EF897-CB2F-4028-932F-724F864AD51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HU-6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289EAB-C08B-4EB3-AFF8-9D3F61688E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Hurricane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7FBE5E-EBDD-4980-B88D-2A9DED2C45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HU-14</a:t>
            </a:r>
          </a:p>
        </p:txBody>
      </p:sp>
    </p:spTree>
    <p:extLst>
      <p:ext uri="{BB962C8B-B14F-4D97-AF65-F5344CB8AC3E}">
        <p14:creationId xmlns:p14="http://schemas.microsoft.com/office/powerpoint/2010/main" val="29475338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2C37B0-83B1-4641-97C7-2E804012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During a Hurricane </a:t>
            </a:r>
            <a:r>
              <a:rPr lang="en-US" sz="1100" dirty="0">
                <a:solidFill>
                  <a:srgbClr val="448431"/>
                </a:solidFill>
              </a:rPr>
              <a:t>(2 of 4)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94BE56-6C1D-4469-9031-1FE02F62B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advised to take shelter, take action</a:t>
            </a:r>
          </a:p>
          <a:p>
            <a:pPr lvl="1"/>
            <a:r>
              <a:rPr lang="en-US" dirty="0"/>
              <a:t>Grab your emergency supply kit </a:t>
            </a:r>
          </a:p>
          <a:p>
            <a:pPr lvl="1"/>
            <a:r>
              <a:rPr lang="en-US" dirty="0"/>
              <a:t>Go to an interior room without windows, if possible </a:t>
            </a:r>
          </a:p>
          <a:p>
            <a:pPr lvl="1"/>
            <a:r>
              <a:rPr lang="en-US" dirty="0"/>
              <a:t>Stay inside the room and listen to EAS for additional instructions </a:t>
            </a:r>
          </a:p>
          <a:p>
            <a:r>
              <a:rPr lang="en-US" dirty="0"/>
              <a:t>For high winds, lie on the floor under a table or other sturdy object for greater protection from falling objects </a:t>
            </a:r>
          </a:p>
          <a:p>
            <a:r>
              <a:rPr lang="en-US" dirty="0"/>
              <a:t>If outside, safely move inside as quickly as possible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7B5F6A-8F83-41E3-B361-75DBA29B32E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HU-6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36EC9-D522-44DD-A8F5-3E1D7E2CA9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Hurricane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1C53C3-A790-47B6-8CAF-91E442002C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HU-15</a:t>
            </a:r>
          </a:p>
        </p:txBody>
      </p:sp>
    </p:spTree>
    <p:extLst>
      <p:ext uri="{BB962C8B-B14F-4D97-AF65-F5344CB8AC3E}">
        <p14:creationId xmlns:p14="http://schemas.microsoft.com/office/powerpoint/2010/main" val="28721150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2DE66F0-72DC-4D0E-9FEB-FF66CD07E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During a Hurricane </a:t>
            </a:r>
            <a:r>
              <a:rPr lang="en-US" sz="600" dirty="0">
                <a:solidFill>
                  <a:srgbClr val="448431"/>
                </a:solidFill>
              </a:rPr>
              <a:t>(3 of 4)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1BE29E-4F59-49A4-A823-CA6D7833F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Avoid driving, if possible </a:t>
            </a:r>
          </a:p>
          <a:p>
            <a:r>
              <a:rPr lang="en-US" dirty="0"/>
              <a:t>Be aware of the “eye ”</a:t>
            </a:r>
          </a:p>
          <a:p>
            <a:pPr lvl="1"/>
            <a:r>
              <a:rPr lang="en-US" dirty="0"/>
              <a:t>After the center of the hurricane (eye) passes over, the storm will resume </a:t>
            </a:r>
          </a:p>
          <a:p>
            <a:pPr lvl="1"/>
            <a:r>
              <a:rPr lang="en-US" dirty="0"/>
              <a:t>Do not venture outside until emergency officials say it is safe </a:t>
            </a:r>
          </a:p>
          <a:p>
            <a:r>
              <a:rPr lang="en-US" dirty="0"/>
              <a:t>Be alert for tornadoes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72FC55-6BBA-4E1B-9CBC-F6951F7F8DF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HU-7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1E3CA5-54A7-498D-9C06-521B9EB669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Hurricane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A401F5-7BA8-4A4E-A97C-A831DBBAB2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HU-16</a:t>
            </a:r>
          </a:p>
        </p:txBody>
      </p:sp>
    </p:spTree>
    <p:extLst>
      <p:ext uri="{BB962C8B-B14F-4D97-AF65-F5344CB8AC3E}">
        <p14:creationId xmlns:p14="http://schemas.microsoft.com/office/powerpoint/2010/main" val="16906468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42AFA5-D961-48F1-AEC6-806FFD197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During a Hurricane </a:t>
            </a:r>
            <a:r>
              <a:rPr lang="en-US" sz="600" dirty="0">
                <a:solidFill>
                  <a:srgbClr val="448431"/>
                </a:solidFill>
              </a:rPr>
              <a:t>(4 of 4)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43AAE4-A18C-451C-B633-AC701216F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Whether inland or along the coast, stay away from floodwaters  </a:t>
            </a:r>
          </a:p>
          <a:p>
            <a:pPr lvl="1"/>
            <a:r>
              <a:rPr lang="en-US" dirty="0"/>
              <a:t>Floodwaters move swiftly, may carry debris that can cause injuries, and hide damaged roads and the actual depth of the water </a:t>
            </a:r>
          </a:p>
          <a:p>
            <a:pPr lvl="1"/>
            <a:r>
              <a:rPr lang="en-US" dirty="0"/>
              <a:t>12 inches of moving water can wash a small car away and 6 inches of fast moving water can knock an adult off his or her feet </a:t>
            </a:r>
          </a:p>
          <a:p>
            <a:pPr lvl="1"/>
            <a:r>
              <a:rPr lang="en-US" b="1" dirty="0"/>
              <a:t>Turn Around Don’t Drown </a:t>
            </a:r>
            <a:r>
              <a:rPr lang="en-US" baseline="30000" dirty="0"/>
              <a:t>®</a:t>
            </a:r>
          </a:p>
        </p:txBody>
      </p:sp>
      <p:pic>
        <p:nvPicPr>
          <p:cNvPr id="7" name="Picture 6" descr="Banner with FEMA logo that says: &quot;Flooding? Be safe! Turn Around Don't Drown&quot;">
            <a:extLst>
              <a:ext uri="{FF2B5EF4-FFF2-40B4-BE49-F238E27FC236}">
                <a16:creationId xmlns:a16="http://schemas.microsoft.com/office/drawing/2014/main" id="{95B41FEF-78D2-41C9-AA86-DF2FAB7C40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72891" y="4867837"/>
            <a:ext cx="3797475" cy="1191823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09D1F-AFA7-443B-BF26-2D0A870D58C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HU-7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E33EE4-D49C-4464-872E-21D5638C52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Hurricane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A0A2FA-21FF-4B04-9822-FC67C43683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HU-17</a:t>
            </a:r>
          </a:p>
        </p:txBody>
      </p:sp>
    </p:spTree>
    <p:extLst>
      <p:ext uri="{BB962C8B-B14F-4D97-AF65-F5344CB8AC3E}">
        <p14:creationId xmlns:p14="http://schemas.microsoft.com/office/powerpoint/2010/main" val="3384655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246E5490-4F65-A348-B41D-76F39B896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018" y="2172320"/>
            <a:ext cx="7886700" cy="1325563"/>
          </a:xfrm>
        </p:spPr>
        <p:txBody>
          <a:bodyPr>
            <a:normAutofit/>
          </a:bodyPr>
          <a:lstStyle/>
          <a:p>
            <a:pPr lvl="0" algn="ctr">
              <a:spcBef>
                <a:spcPts val="1000"/>
              </a:spcBef>
            </a:pPr>
            <a:r>
              <a:rPr lang="en-US" sz="3400" b="1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Hurricane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86F14F-8727-4987-9CE6-3A77269941D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-21266" y="1700324"/>
            <a:ext cx="9144000" cy="725488"/>
          </a:xfrm>
        </p:spPr>
        <p:txBody>
          <a:bodyPr>
            <a:noAutofit/>
          </a:bodyPr>
          <a:lstStyle/>
          <a:p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CERT</a:t>
            </a:r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Hazard</a:t>
            </a:r>
            <a:r>
              <a:rPr lang="en-US" sz="5000" dirty="0"/>
              <a:t> </a:t>
            </a:r>
            <a:r>
              <a:rPr lang="en-US" sz="5000" dirty="0">
                <a:solidFill>
                  <a:schemeClr val="bg1"/>
                </a:solidFill>
              </a:rPr>
              <a:t>Annex</a:t>
            </a:r>
            <a:r>
              <a:rPr lang="en-US" sz="600" dirty="0">
                <a:solidFill>
                  <a:srgbClr val="448431"/>
                </a:solidFill>
              </a:rPr>
              <a:t> 6</a:t>
            </a:r>
          </a:p>
        </p:txBody>
      </p:sp>
    </p:spTree>
    <p:extLst>
      <p:ext uri="{BB962C8B-B14F-4D97-AF65-F5344CB8AC3E}">
        <p14:creationId xmlns:p14="http://schemas.microsoft.com/office/powerpoint/2010/main" val="33294451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42AFA5-D961-48F1-AEC6-806FFD197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a Hurricane </a:t>
            </a:r>
            <a:r>
              <a:rPr lang="en-US" sz="1100" dirty="0">
                <a:solidFill>
                  <a:srgbClr val="448431"/>
                </a:solidFill>
              </a:rPr>
              <a:t>(1 of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43AAE4-A18C-451C-B633-AC701216F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not reenter area until it is declared safe </a:t>
            </a:r>
          </a:p>
          <a:p>
            <a:pPr lvl="1"/>
            <a:r>
              <a:rPr lang="en-US" dirty="0"/>
              <a:t>Reentry to the area too soon may cause risk and may keep first responders and workers from doing their jobs  </a:t>
            </a:r>
          </a:p>
          <a:p>
            <a:r>
              <a:rPr lang="en-US" dirty="0"/>
              <a:t>Use extreme caution when entering damaged buildings; use a flashlight indoors </a:t>
            </a:r>
          </a:p>
          <a:p>
            <a:r>
              <a:rPr lang="en-US" dirty="0"/>
              <a:t>If you smell gas, or if your carbon monoxide alarm sounds, go to fresh air immediately and call help </a:t>
            </a:r>
          </a:p>
          <a:p>
            <a:r>
              <a:rPr lang="en-US" dirty="0"/>
              <a:t>Have your utilities inspected by qualified professionals for damage to electrical system, sewage, gas, and water lines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09D1F-AFA7-443B-BF26-2D0A870D58C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HU-8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E33EE4-D49C-4464-872E-21D5638C52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Hurricane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A0A2FA-21FF-4B04-9822-FC67C43683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HU-18</a:t>
            </a:r>
          </a:p>
        </p:txBody>
      </p:sp>
    </p:spTree>
    <p:extLst>
      <p:ext uri="{BB962C8B-B14F-4D97-AF65-F5344CB8AC3E}">
        <p14:creationId xmlns:p14="http://schemas.microsoft.com/office/powerpoint/2010/main" val="27718257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F42AFA5-D961-48F1-AEC6-806FFD197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a Hurricane </a:t>
            </a:r>
            <a:r>
              <a:rPr lang="en-US" sz="1100" dirty="0">
                <a:solidFill>
                  <a:srgbClr val="448431"/>
                </a:solidFill>
              </a:rPr>
              <a:t>(2 of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843AAE4-A18C-451C-B633-AC701216F2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Wear protective clothing </a:t>
            </a:r>
          </a:p>
          <a:p>
            <a:pPr lvl="1"/>
            <a:r>
              <a:rPr lang="en-US" dirty="0"/>
              <a:t>Avoid potential dangers from hazard damages, debris, and contaminants during clean up by using protective clothing such as safety goggles, work gloves, hard hats, and waterproof boots  </a:t>
            </a:r>
          </a:p>
          <a:p>
            <a:r>
              <a:rPr lang="en-US" dirty="0"/>
              <a:t>Contact your insurance company  </a:t>
            </a:r>
          </a:p>
          <a:p>
            <a:pPr lvl="1"/>
            <a:r>
              <a:rPr lang="en-US" dirty="0"/>
              <a:t>Take pictures to document your damage and file a claim as soon as possible  </a:t>
            </a:r>
          </a:p>
          <a:p>
            <a:pPr lvl="1"/>
            <a:r>
              <a:rPr lang="en-US" dirty="0"/>
              <a:t>Do what you can to prevent further damage to your property (e.g., putting a tarp on a damaged roof), as insurance may not cover additional damage that occurs after the storm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D09D1F-AFA7-443B-BF26-2D0A870D58C4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HU-8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E33EE4-D49C-4464-872E-21D5638C52C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Hurricane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A0A2FA-21FF-4B04-9822-FC67C436837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HU-19</a:t>
            </a:r>
          </a:p>
        </p:txBody>
      </p:sp>
    </p:spTree>
    <p:extLst>
      <p:ext uri="{BB962C8B-B14F-4D97-AF65-F5344CB8AC3E}">
        <p14:creationId xmlns:p14="http://schemas.microsoft.com/office/powerpoint/2010/main" val="4335784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8C083A7-C050-438E-A32F-FAE5E9752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a Hurricane </a:t>
            </a:r>
            <a:r>
              <a:rPr lang="en-US" sz="1100" dirty="0">
                <a:solidFill>
                  <a:srgbClr val="448431"/>
                </a:solidFill>
              </a:rPr>
              <a:t>(3 of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132B47E-6F3D-47AB-95B3-D54DC5E77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Turn Around Don’t Drown</a:t>
            </a:r>
            <a:r>
              <a:rPr lang="en-US" baseline="30000" dirty="0"/>
              <a:t>®</a:t>
            </a:r>
            <a:r>
              <a:rPr lang="en-US" dirty="0"/>
              <a:t> </a:t>
            </a:r>
          </a:p>
          <a:p>
            <a:pPr lvl="1"/>
            <a:r>
              <a:rPr lang="en-US" dirty="0"/>
              <a:t>Avoid walking or driving in floodwaters  </a:t>
            </a:r>
          </a:p>
          <a:p>
            <a:pPr lvl="1"/>
            <a:r>
              <a:rPr lang="en-US" dirty="0"/>
              <a:t>Stay clear of moving water especially near rivers, streams, and drainage systems  </a:t>
            </a:r>
          </a:p>
          <a:p>
            <a:pPr lvl="1"/>
            <a:r>
              <a:rPr lang="en-US" dirty="0"/>
              <a:t>Debris, oil, gasoline, chemicals, bacteria, or raw sewage may contaminate floodwaters. Water may also be electrically charged from downed power lines </a:t>
            </a:r>
          </a:p>
          <a:p>
            <a:r>
              <a:rPr lang="en-US" dirty="0"/>
              <a:t>Check on neighbors </a:t>
            </a:r>
          </a:p>
          <a:p>
            <a:pPr lvl="1"/>
            <a:r>
              <a:rPr lang="en-US" dirty="0"/>
              <a:t>Use extreme caution when assisting others who may be injured, especially around damaged buildings or floodwaters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2EF897-CB2F-4028-932F-724F864AD513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HU-8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289EAB-C08B-4EB3-AFF8-9D3F61688EA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Hurricane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7FBE5E-EBDD-4980-B88D-2A9DED2C45C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HU-20</a:t>
            </a:r>
          </a:p>
        </p:txBody>
      </p:sp>
    </p:spTree>
    <p:extLst>
      <p:ext uri="{BB962C8B-B14F-4D97-AF65-F5344CB8AC3E}">
        <p14:creationId xmlns:p14="http://schemas.microsoft.com/office/powerpoint/2010/main" val="28271192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B2C37B0-83B1-4641-97C7-2E804012B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a Hurricane </a:t>
            </a:r>
            <a:r>
              <a:rPr lang="en-US" sz="1100" dirty="0">
                <a:solidFill>
                  <a:srgbClr val="448431"/>
                </a:solidFill>
              </a:rPr>
              <a:t>(4 of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94BE56-6C1D-4469-9031-1FE02F62B5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Stay away from downed power lines </a:t>
            </a:r>
          </a:p>
          <a:p>
            <a:pPr lvl="1"/>
            <a:r>
              <a:rPr lang="en-US" dirty="0"/>
              <a:t>The only way to limit risk from downed power lines is to avoid them completely  </a:t>
            </a:r>
          </a:p>
          <a:p>
            <a:pPr lvl="1"/>
            <a:r>
              <a:rPr lang="en-US" dirty="0"/>
              <a:t>Report downed power lines to appropriate authorities </a:t>
            </a:r>
          </a:p>
          <a:p>
            <a:r>
              <a:rPr lang="en-US" dirty="0"/>
              <a:t>Call for help, if necessary </a:t>
            </a:r>
          </a:p>
          <a:p>
            <a:pPr lvl="1"/>
            <a:r>
              <a:rPr lang="en-US" dirty="0"/>
              <a:t>If you smell gas or a fire, move to fresh air immediately and call for help  Stay there until emergency personnel arrive to assist you </a:t>
            </a:r>
          </a:p>
          <a:p>
            <a:pPr lvl="1"/>
            <a:r>
              <a:rPr lang="en-US" dirty="0"/>
              <a:t>Do not attempt to turn off the utilities yourself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7B5F6A-8F83-41E3-B361-75DBA29B32E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HU-8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C36EC9-D522-44DD-A8F5-3E1D7E2CA96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Hurricane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1C53C3-A790-47B6-8CAF-91E442002CD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HU-21</a:t>
            </a:r>
          </a:p>
        </p:txBody>
      </p:sp>
    </p:spTree>
    <p:extLst>
      <p:ext uri="{BB962C8B-B14F-4D97-AF65-F5344CB8AC3E}">
        <p14:creationId xmlns:p14="http://schemas.microsoft.com/office/powerpoint/2010/main" val="42377457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2DE66F0-72DC-4D0E-9FEB-FF66CD07E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After a Hurricane </a:t>
            </a:r>
            <a:r>
              <a:rPr lang="en-US" sz="600" dirty="0">
                <a:solidFill>
                  <a:srgbClr val="448431"/>
                </a:solidFill>
              </a:rPr>
              <a:t>(5 of 5)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C91BE29E-4F59-49A4-A823-CA6D7833F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Save phone calls for emergency use </a:t>
            </a:r>
          </a:p>
          <a:p>
            <a:pPr lvl="1"/>
            <a:r>
              <a:rPr lang="en-US" dirty="0"/>
              <a:t>Telephone lines are prone to overload following a disaster or emergency  </a:t>
            </a:r>
          </a:p>
          <a:p>
            <a:pPr lvl="1"/>
            <a:r>
              <a:rPr lang="en-US" dirty="0"/>
              <a:t>Saving calls for emergency use helps to ensure that those calls that must go through do so </a:t>
            </a:r>
          </a:p>
          <a:p>
            <a:pPr lvl="1"/>
            <a:r>
              <a:rPr lang="en-US" dirty="0"/>
              <a:t>If you need to reach family and/or friends, use text messaging or social media </a:t>
            </a:r>
          </a:p>
          <a:p>
            <a:r>
              <a:rPr lang="en-US" dirty="0"/>
              <a:t>Listen to EAS for updated information  </a:t>
            </a:r>
          </a:p>
          <a:p>
            <a:pPr lvl="1"/>
            <a:r>
              <a:rPr lang="en-US" dirty="0"/>
              <a:t>Local officials will use EAS extensively to provide emergency information and instructions  </a:t>
            </a:r>
          </a:p>
          <a:p>
            <a:pPr lvl="1"/>
            <a:r>
              <a:rPr lang="en-US" dirty="0"/>
              <a:t>Be sure to tune in often for updates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72FC55-6BBA-4E1B-9CBC-F6951F7F8DF9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HU-8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1E3CA5-54A7-498D-9C06-521B9EB6690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Hurricane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A401F5-7BA8-4A4E-A97C-A831DBBAB27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HU-22</a:t>
            </a:r>
          </a:p>
        </p:txBody>
      </p:sp>
    </p:spTree>
    <p:extLst>
      <p:ext uri="{BB962C8B-B14F-4D97-AF65-F5344CB8AC3E}">
        <p14:creationId xmlns:p14="http://schemas.microsoft.com/office/powerpoint/2010/main" val="37157060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E89763B-7889-482E-A0A5-06F651B1E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Questions?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D4CCDD9-03DA-4CC1-A508-41FE90DF01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algn="ctr"/>
            <a:r>
              <a:rPr lang="en-US" dirty="0"/>
              <a:t>Additional questions, comments, or concerns about hurricanes?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7C137A9-6CEF-4771-8532-B723344F3A0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Hurricane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A0F5C77B-E0E0-4D62-9E1B-E6093B30A7C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HU-23</a:t>
            </a:r>
          </a:p>
        </p:txBody>
      </p:sp>
    </p:spTree>
    <p:extLst>
      <p:ext uri="{BB962C8B-B14F-4D97-AF65-F5344CB8AC3E}">
        <p14:creationId xmlns:p14="http://schemas.microsoft.com/office/powerpoint/2010/main" val="2424283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A9F6298-4F64-46CA-A85F-54728EE02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  <a:r>
              <a:rPr lang="en-US" dirty="0">
                <a:solidFill>
                  <a:srgbClr val="448431"/>
                </a:solidFill>
              </a:rPr>
              <a:t>(Annex 6)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8CAF77-BA7A-47BE-A33C-740BC046B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27965" indent="-227965"/>
            <a:r>
              <a:rPr lang="en-US" dirty="0">
                <a:latin typeface="Arial"/>
                <a:cs typeface="Arial"/>
              </a:rPr>
              <a:t>Hurricanes killed over 9,000 people in the United States between 1900 and 2017 </a:t>
            </a:r>
            <a:endParaRPr lang="en-US" dirty="0"/>
          </a:p>
          <a:p>
            <a:pPr marL="685165" lvl="1" indent="-227965"/>
            <a:r>
              <a:rPr lang="en-US" dirty="0"/>
              <a:t>In 2005, Hurricane Katrina was responsible for more than 1,800 deaths in the United States </a:t>
            </a:r>
          </a:p>
          <a:p>
            <a:pPr marL="685165" lvl="1" indent="-227965"/>
            <a:r>
              <a:rPr lang="en-US" dirty="0"/>
              <a:t>Another 117 deaths were attributed to Hurricane Sandy in 2012  </a:t>
            </a:r>
          </a:p>
          <a:p>
            <a:pPr marL="685165" lvl="1" indent="-227965"/>
            <a:r>
              <a:rPr lang="en-US" dirty="0"/>
              <a:t>In 2017, Hurricanes Harvey and Irma were responsible for at least 100 deaths in the United States 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9A6458-A398-4BEA-A19A-2E3A1218FE9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HU-1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74BFD1-0C06-4CC8-9AB7-CAF4972470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Hurricane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5EF08A-0BC0-4AEF-A25A-13FB3133E4A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HU-1</a:t>
            </a:r>
          </a:p>
        </p:txBody>
      </p:sp>
    </p:spTree>
    <p:extLst>
      <p:ext uri="{BB962C8B-B14F-4D97-AF65-F5344CB8AC3E}">
        <p14:creationId xmlns:p14="http://schemas.microsoft.com/office/powerpoint/2010/main" val="3174816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A9F6298-4F64-46CA-A85F-54728EE02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 </a:t>
            </a:r>
            <a:r>
              <a:rPr lang="en-US" sz="1000" dirty="0">
                <a:solidFill>
                  <a:srgbClr val="448431"/>
                </a:solidFill>
              </a:rPr>
              <a:t>(Annex 6) (continued)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8CAF77-BA7A-47BE-A33C-740BC046B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27965" indent="-227965"/>
            <a:r>
              <a:rPr lang="en-US" dirty="0"/>
              <a:t>Hurricanes also generate tremendous damage to businesses, communities, and the nation’s critical infrastructure </a:t>
            </a:r>
          </a:p>
          <a:p>
            <a:pPr marL="685165" lvl="1" indent="-227965"/>
            <a:r>
              <a:rPr lang="en-US" dirty="0"/>
              <a:t>The top 20 costliest hurricanes to hit the United States  mainland between 1972 and 2010 each caused at least $2 billion in damage </a:t>
            </a:r>
          </a:p>
          <a:p>
            <a:pPr marL="685165" lvl="1" indent="-227965"/>
            <a:r>
              <a:rPr lang="en-US" dirty="0">
                <a:latin typeface="Arial"/>
                <a:cs typeface="Arial"/>
              </a:rPr>
              <a:t>In 2017 alone, the damage caused by Hurricanes Harvey, Irma, and Maria totaled approximately $265 billion 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9A6458-A398-4BEA-A19A-2E3A1218FE9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HU-1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74BFD1-0C06-4CC8-9AB7-CAF4972470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Hurricane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5EF08A-0BC0-4AEF-A25A-13FB3133E4A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HU-2</a:t>
            </a:r>
          </a:p>
        </p:txBody>
      </p:sp>
    </p:spTree>
    <p:extLst>
      <p:ext uri="{BB962C8B-B14F-4D97-AF65-F5344CB8AC3E}">
        <p14:creationId xmlns:p14="http://schemas.microsoft.com/office/powerpoint/2010/main" val="3307461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7E98CF4-8CFA-40F4-91F7-4CD3D6F7A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Hurricanes and Coastal Storms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1BB0E8-80D6-4DAE-B3E6-51E00AF32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Hurricanes:</a:t>
            </a:r>
          </a:p>
          <a:p>
            <a:pPr lvl="1"/>
            <a:r>
              <a:rPr lang="en-US" dirty="0"/>
              <a:t>Massive storm systems that form over warm ocean waters and move toward land</a:t>
            </a:r>
          </a:p>
          <a:p>
            <a:pPr lvl="1"/>
            <a:r>
              <a:rPr lang="en-US" dirty="0"/>
              <a:t>Winds of 74 mph or more</a:t>
            </a:r>
          </a:p>
          <a:p>
            <a:pPr lvl="1"/>
            <a:r>
              <a:rPr lang="en-US" dirty="0"/>
              <a:t>Accompanied by heavy rains, storm surge, coastal and inland flooding, rip currents, tornadoes, and landslides </a:t>
            </a:r>
          </a:p>
          <a:p>
            <a:r>
              <a:rPr lang="en-US" dirty="0"/>
              <a:t>Coastal Storms (Nor’easters):</a:t>
            </a:r>
          </a:p>
          <a:p>
            <a:pPr lvl="1"/>
            <a:r>
              <a:rPr lang="en-US" dirty="0"/>
              <a:t>Typically form along East Coast of the United States </a:t>
            </a:r>
          </a:p>
          <a:p>
            <a:pPr lvl="1"/>
            <a:r>
              <a:rPr lang="en-US" dirty="0"/>
              <a:t>Produce similar damage to hurricanes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B0A2A3-1C6A-4CC0-9793-20B2DD2ED4D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HU-1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4490D9-390A-477D-81C0-DAECFA36B4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Hurricane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EF064A-376D-418B-9D11-A59AD72935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HU-3</a:t>
            </a:r>
          </a:p>
        </p:txBody>
      </p:sp>
    </p:spTree>
    <p:extLst>
      <p:ext uri="{BB962C8B-B14F-4D97-AF65-F5344CB8AC3E}">
        <p14:creationId xmlns:p14="http://schemas.microsoft.com/office/powerpoint/2010/main" val="14514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1ED01FE-EA89-494F-9DA4-81DACE377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Risks by Location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DEB4B2B-87B0-411C-B46A-4B665E332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142" y="1521229"/>
            <a:ext cx="3719963" cy="4781145"/>
          </a:xfrm>
        </p:spPr>
        <p:txBody>
          <a:bodyPr/>
          <a:lstStyle/>
          <a:p>
            <a:r>
              <a:rPr lang="en-US" dirty="0"/>
              <a:t>People who live on the coast are most at risk for extreme winds and flooding from rain and storm surge </a:t>
            </a:r>
          </a:p>
          <a:p>
            <a:r>
              <a:rPr lang="en-US" dirty="0"/>
              <a:t>People who live inland are at risk for wind, thunderstorms, and flooding </a:t>
            </a:r>
          </a:p>
        </p:txBody>
      </p:sp>
      <p:pic>
        <p:nvPicPr>
          <p:cNvPr id="7" name="Picture 6" descr="Photo 1: waterfront view of ranging storm with waves hitting the outside decks and docks.&#10;Photo 2: flooded residential neighborhood showing water almost up to the roofs with only the tops of trees showing.">
            <a:extLst>
              <a:ext uri="{FF2B5EF4-FFF2-40B4-BE49-F238E27FC236}">
                <a16:creationId xmlns:a16="http://schemas.microsoft.com/office/drawing/2014/main" id="{A6AB3A71-8261-4802-B0C1-E8CD094D6E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8480" y="1896524"/>
            <a:ext cx="2867025" cy="3752850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FC33C8-9192-468C-80AD-BFEE6DFD271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HU-1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1C4BCC-BC37-495C-B0F4-D4EE3715764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Hurricane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DABAC6-6528-4729-920C-362D114CF068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HU-4</a:t>
            </a:r>
          </a:p>
        </p:txBody>
      </p:sp>
    </p:spTree>
    <p:extLst>
      <p:ext uri="{BB962C8B-B14F-4D97-AF65-F5344CB8AC3E}">
        <p14:creationId xmlns:p14="http://schemas.microsoft.com/office/powerpoint/2010/main" val="1770818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320656B5-3FB0-4D8D-A434-3935881C58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Hurricane Impacts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6830A85-3343-4FCD-9338-561B9F0E24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Fatalities</a:t>
            </a:r>
          </a:p>
          <a:p>
            <a:pPr lvl="1"/>
            <a:r>
              <a:rPr lang="en-US" dirty="0"/>
              <a:t>The majority of hurricane fatalities since 1970 have been due to inland flooding (outside of landfall counties) </a:t>
            </a:r>
          </a:p>
          <a:p>
            <a:r>
              <a:rPr lang="en-US" dirty="0"/>
              <a:t>Disruptions </a:t>
            </a:r>
          </a:p>
          <a:p>
            <a:pPr lvl="1"/>
            <a:r>
              <a:rPr lang="en-US" dirty="0"/>
              <a:t>Interrupts daily activities in affected areas including transportation, utilities and power </a:t>
            </a:r>
          </a:p>
          <a:p>
            <a:pPr lvl="1"/>
            <a:r>
              <a:rPr lang="en-US" dirty="0"/>
              <a:t>Generates economic losses from damages to property and loss of revenue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902154-27FD-4FE8-90B7-C4CB4DD64790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HU-2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5CB893-7D23-4921-A176-60D32C20E51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Hurricane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CBB07F-C311-4EFD-9BB6-03CA90D94ADF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HU-5</a:t>
            </a:r>
          </a:p>
        </p:txBody>
      </p:sp>
    </p:spTree>
    <p:extLst>
      <p:ext uri="{BB962C8B-B14F-4D97-AF65-F5344CB8AC3E}">
        <p14:creationId xmlns:p14="http://schemas.microsoft.com/office/powerpoint/2010/main" val="37255904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A9F6298-4F64-46CA-A85F-54728EE02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142" y="320678"/>
            <a:ext cx="5806851" cy="1017672"/>
          </a:xfrm>
        </p:spPr>
        <p:txBody>
          <a:bodyPr/>
          <a:lstStyle/>
          <a:p>
            <a:r>
              <a:rPr lang="en-US" dirty="0"/>
              <a:t>Hurricane Statistics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48CAF77-BA7A-47BE-A33C-740BC046B4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227965" indent="-227965"/>
            <a:r>
              <a:rPr lang="en-US" dirty="0">
                <a:latin typeface="Arial"/>
                <a:cs typeface="Arial"/>
              </a:rPr>
              <a:t>Between 1851 and 2017, 326 hurricanes made landfall in the United States  </a:t>
            </a:r>
            <a:endParaRPr lang="en-US" dirty="0"/>
          </a:p>
          <a:p>
            <a:pPr marL="227965" indent="-227965"/>
            <a:r>
              <a:rPr lang="en-US" dirty="0"/>
              <a:t>The most hurricane-affected state is Florida, followed by Texas </a:t>
            </a:r>
          </a:p>
          <a:p>
            <a:pPr marL="227965" indent="-227965"/>
            <a:r>
              <a:rPr lang="en-US" dirty="0"/>
              <a:t>About 80 percent of direct United States hurricane fatalities since 1970 occurred outside of landfall counties, with most of these fatalities caused by inland flooding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9A6458-A398-4BEA-A19A-2E3A1218FE9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HU-2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74BFD1-0C06-4CC8-9AB7-CAF49724700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Hurricane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5EF08A-0BC0-4AEF-A25A-13FB3133E4A5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032567" y="6385716"/>
            <a:ext cx="1803862" cy="303212"/>
          </a:xfrm>
        </p:spPr>
        <p:txBody>
          <a:bodyPr/>
          <a:lstStyle/>
          <a:p>
            <a:r>
              <a:rPr lang="en-US" dirty="0"/>
              <a:t>HU-6</a:t>
            </a:r>
          </a:p>
        </p:txBody>
      </p:sp>
    </p:spTree>
    <p:extLst>
      <p:ext uri="{BB962C8B-B14F-4D97-AF65-F5344CB8AC3E}">
        <p14:creationId xmlns:p14="http://schemas.microsoft.com/office/powerpoint/2010/main" val="35283557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7E98CF4-8CFA-40F4-91F7-4CD3D6F7A8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Saffir-Simpson Scale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1BB0E8-80D6-4DAE-B3E6-51E00AF325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Measures hurricane wind speed according to five categories:</a:t>
            </a:r>
          </a:p>
          <a:p>
            <a:pPr lvl="1"/>
            <a:r>
              <a:rPr lang="en-US" dirty="0"/>
              <a:t>Category 1: Minimal, 74-95 mph</a:t>
            </a:r>
          </a:p>
          <a:p>
            <a:pPr lvl="1"/>
            <a:r>
              <a:rPr lang="en-US" dirty="0"/>
              <a:t>Category 2: Moderate, 96-110 mph</a:t>
            </a:r>
          </a:p>
          <a:p>
            <a:pPr lvl="1"/>
            <a:r>
              <a:rPr lang="en-US" dirty="0"/>
              <a:t>Category 3: Extensive, 111-129 mph</a:t>
            </a:r>
          </a:p>
          <a:p>
            <a:pPr lvl="1"/>
            <a:r>
              <a:rPr lang="en-US" dirty="0"/>
              <a:t>Category 4: Extreme, 130-156 mph</a:t>
            </a:r>
          </a:p>
          <a:p>
            <a:pPr lvl="1"/>
            <a:r>
              <a:rPr lang="en-US" dirty="0"/>
              <a:t>Category 5: Catastrophic, More than 157 mph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7B0A2A3-1C6A-4CC0-9793-20B2DD2ED4DE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r>
              <a:rPr lang="en-US" dirty="0"/>
              <a:t>PM HU-3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4490D9-390A-477D-81C0-DAECFA36B4F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/>
              <a:t>CERT Hazard Annex: Hurricane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EF064A-376D-418B-9D11-A59AD729352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HU-7</a:t>
            </a:r>
          </a:p>
        </p:txBody>
      </p:sp>
    </p:spTree>
    <p:extLst>
      <p:ext uri="{BB962C8B-B14F-4D97-AF65-F5344CB8AC3E}">
        <p14:creationId xmlns:p14="http://schemas.microsoft.com/office/powerpoint/2010/main" val="161795127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RTPPTTmplt" id="{640DFFE4-282E-4AC6-B84A-F63ECBAE83C0}" vid="{8A2D1EBC-178E-4B41-A94B-C6EC09121C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8FE5F7B7910C4D8144887B4C3EC5DA" ma:contentTypeVersion="8" ma:contentTypeDescription="Create a new document." ma:contentTypeScope="" ma:versionID="976afda98426a9f344c5b6ad47e5cf4c">
  <xsd:schema xmlns:xsd="http://www.w3.org/2001/XMLSchema" xmlns:xs="http://www.w3.org/2001/XMLSchema" xmlns:p="http://schemas.microsoft.com/office/2006/metadata/properties" xmlns:ns2="cd7a79f3-a22f-4b0a-abe2-9eca9b7c463e" xmlns:ns3="ec9525e3-0e26-41e5-be28-2227dc64c83e" targetNamespace="http://schemas.microsoft.com/office/2006/metadata/properties" ma:root="true" ma:fieldsID="b9059ec12c98312b753467b09a7bd014" ns2:_="" ns3:_="">
    <xsd:import namespace="cd7a79f3-a22f-4b0a-abe2-9eca9b7c463e"/>
    <xsd:import namespace="ec9525e3-0e26-41e5-be28-2227dc64c8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7a79f3-a22f-4b0a-abe2-9eca9b7c46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9525e3-0e26-41e5-be28-2227dc64c83e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5DD7AE4-83D3-421C-A1C5-EED6632DACD5}">
  <ds:schemaRefs>
    <ds:schemaRef ds:uri="http://schemas.openxmlformats.org/package/2006/metadata/core-properties"/>
    <ds:schemaRef ds:uri="http://schemas.microsoft.com/office/infopath/2007/PartnerControls"/>
    <ds:schemaRef ds:uri="http://purl.org/dc/terms/"/>
    <ds:schemaRef ds:uri="cd7a79f3-a22f-4b0a-abe2-9eca9b7c463e"/>
    <ds:schemaRef ds:uri="http://schemas.microsoft.com/office/2006/metadata/properties"/>
    <ds:schemaRef ds:uri="http://www.w3.org/XML/1998/namespace"/>
    <ds:schemaRef ds:uri="http://purl.org/dc/elements/1.1/"/>
    <ds:schemaRef ds:uri="http://schemas.microsoft.com/office/2006/documentManagement/types"/>
    <ds:schemaRef ds:uri="http://purl.org/dc/dcmitype/"/>
    <ds:schemaRef ds:uri="ec9525e3-0e26-41e5-be28-2227dc64c83e"/>
  </ds:schemaRefs>
</ds:datastoreItem>
</file>

<file path=customXml/itemProps2.xml><?xml version="1.0" encoding="utf-8"?>
<ds:datastoreItem xmlns:ds="http://schemas.openxmlformats.org/officeDocument/2006/customXml" ds:itemID="{202B2366-58F8-48B0-BE69-170E59C2B4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d7a79f3-a22f-4b0a-abe2-9eca9b7c463e"/>
    <ds:schemaRef ds:uri="ec9525e3-0e26-41e5-be28-2227dc64c8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92231E3-016F-4B17-AC09-DB5F282D3AC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</TotalTime>
  <Words>1672</Words>
  <Application>Microsoft Office PowerPoint</Application>
  <PresentationFormat>On-screen Show (4:3)</PresentationFormat>
  <Paragraphs>208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Wingdings</vt:lpstr>
      <vt:lpstr>1_Office Theme</vt:lpstr>
      <vt:lpstr>   CERT Hazard Annexes</vt:lpstr>
      <vt:lpstr>Hurricane</vt:lpstr>
      <vt:lpstr>Introduction (Annex 6)</vt:lpstr>
      <vt:lpstr>Introduction (Annex 6) (continued)</vt:lpstr>
      <vt:lpstr>Hurricanes and Coastal Storms</vt:lpstr>
      <vt:lpstr>Risks by Location</vt:lpstr>
      <vt:lpstr>Hurricane Impacts</vt:lpstr>
      <vt:lpstr>Hurricane Statistics</vt:lpstr>
      <vt:lpstr>Saffir-Simpson Scale</vt:lpstr>
      <vt:lpstr>Hurricane Preparedness (1 of 5)</vt:lpstr>
      <vt:lpstr>Hurricane Preparedness (2 of 5)</vt:lpstr>
      <vt:lpstr>Hurricane Preparedness (3 of 5)</vt:lpstr>
      <vt:lpstr>Hurricane Preparedness (4 of 5)</vt:lpstr>
      <vt:lpstr>Hurricane Preparedness (5 of 5)</vt:lpstr>
      <vt:lpstr>Stay or Go?</vt:lpstr>
      <vt:lpstr>During a Hurricane (1 of 4)</vt:lpstr>
      <vt:lpstr>During a Hurricane (2 of 4)</vt:lpstr>
      <vt:lpstr>During a Hurricane (3 of 4)</vt:lpstr>
      <vt:lpstr>During a Hurricane (4 of 4)</vt:lpstr>
      <vt:lpstr>After a Hurricane (1 of 5)</vt:lpstr>
      <vt:lpstr>After a Hurricane (2 of 5)</vt:lpstr>
      <vt:lpstr>After a Hurricane (3 of 5)</vt:lpstr>
      <vt:lpstr>After a Hurricane (4 of 5)</vt:lpstr>
      <vt:lpstr>After a Hurricane (5 of 5)</vt:lpstr>
      <vt:lpstr>Final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Taryn Wilkinson</dc:creator>
  <cp:lastModifiedBy>Akers, Ryan</cp:lastModifiedBy>
  <cp:revision>29</cp:revision>
  <dcterms:created xsi:type="dcterms:W3CDTF">2019-02-12T16:17:55Z</dcterms:created>
  <dcterms:modified xsi:type="dcterms:W3CDTF">2021-04-07T21:49:25Z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0x010100798FE5F7B7910C4D8144887B4C3EC5DA</vt:lpwstr>
  </property>
</Properties>
</file>